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C6A4"/>
    <a:srgbClr val="D9C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>
        <p:scale>
          <a:sx n="75" d="100"/>
          <a:sy n="75" d="100"/>
        </p:scale>
        <p:origin x="1602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F0479-F56D-4785-9459-1A0483EB3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1E21A8-1E3F-4F9C-9C5B-7402B769E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568B20-A98D-4E16-A7E7-3CC9B053C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809821-E325-48BB-89D4-9B2FF27C6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0AB137-3914-4A8D-87D3-A1F2034E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58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6E42EF-6C49-4C09-BF30-9498D1B65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7A75BC-C237-4381-9B2A-7EC8DC6EA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49D063-D506-4D38-BBBF-A7C1DF565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1D20FB-0BFC-4CAB-8E23-B7143D5BE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CE4F38-65F0-48B4-890F-CFC14F96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67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932F0D1-8C87-447F-BA49-CA2E24181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5A0665-5B06-4A5E-9F0D-06B30236F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3C94E3-15B9-4C9E-B634-C666C38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7A781-FD88-4FB0-90BD-DBFD710C5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44410D-F7DB-4188-A15E-14A2EA591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553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9560B3-4383-4A17-9590-61535D9913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8B4542-BB58-4554-9AAD-ADAA048EE5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933131-055D-44C8-89AF-4F0B64C173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71512D-0B23-4428-9C0D-C11A679F64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0600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2F1B64-CBF2-4025-B827-96A0108646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3EBBE2-362B-4E62-BCD9-29EDCD273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09DBD7-0650-4C9F-85D1-505E853AFE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D3ED07-525F-4706-87E0-CC7F7807E5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0538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0AC075-805B-4375-A56A-AE9A4FBF60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8CF827-4EB5-4D96-8A7D-5D9C292166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79DB49-9C0A-4F8D-BCBC-0CD020596E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7BD8E-3E9B-4635-9A62-9879A3E852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0469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B3D9DD-ED67-40AD-A31D-0188307918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53FAA-A1F6-4C46-A916-8FA197768F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0B8398-858B-4A1E-B2E9-52AF3E5BAC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D4524-80A1-443F-AA8F-97144E20A1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116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2540A4-A3D4-4736-AED2-140268806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8171D38-921E-466D-B3F4-A83A05E733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3E16993-56A3-46F4-A5DE-1808688302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9CB274-4589-4DA2-BE36-BBB8B1ED4C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2037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6FB5A9-2ECB-4B77-8262-9D46ED655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A0067E7-A67D-499A-920B-4745392712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670914-43D1-4942-8215-D30B47A742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B6728C-E6AA-4DE3-A781-B525330602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4413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635D43-5D08-40DA-8A8C-6123851131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DFB4EC-06BE-48CD-8568-5751D0880A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DFAF7E-121B-406E-8538-33690C02CF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C549E-80B8-4708-ADF6-D7FCE1FE7A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4875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6FDCCE-C990-471C-B13E-15C6AC94D5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6E24FC-0816-4174-83CC-6314003459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2C509B-7722-43BD-8181-C49201E872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5A2764-E088-48F8-9FC6-C53D1A3483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473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151A44-C3CF-4EFA-BAC0-3010E743D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21785E-C946-49F5-8D07-08A6E8A47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726223-E2C4-44A4-8B15-4ED20A161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BEFF04-CE59-4CF8-89DE-9FE6FD51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82247A-3ABA-48DB-BAF9-BBAAFC202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446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CBE86B-C025-45CE-9106-0BA820AA83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D229AC-D6D1-4102-872E-661D60B61B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2B789C-F1F9-4557-B786-006641DBED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45397-5924-4482-AA24-CE5713E5AF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5400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DE0ED2-4477-48A3-802A-4B54EE3939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148DC0-7567-4AC8-BEA8-B088E5248A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1D339A-1AF6-407D-AEE9-44E46949D3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F3B8A9-035F-4B76-8493-6643B30AE8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463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4EA223-FBFB-4470-8B88-61A81083D7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A6D642-6DFD-4B23-8C6E-9F6D9CF470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4BCEAA-73D6-40EE-BEA9-5F892A7F7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E3E26-3BCA-49F9-9D58-5ED3FF23F4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419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AA289F-8C9D-40E1-B58B-8E3030817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5C76C7-4C23-4C92-BE40-90F2F8DD1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F0D398-ECBF-4F2D-9B6A-27360534F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06791E-12FC-41A1-9AFC-C1E2FA05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393454-E801-483E-B413-E3C91B6EA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824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305B7-07F4-4066-8F30-A7D622D5D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1683D4-4054-4763-ABA3-C923FD0B2F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95D5C5-F419-4EFD-BAC2-3877C39F0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56485EE-35A2-4DC5-BD48-8309FA34C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3A1C07-9615-4776-8643-21D508BE5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759AA8-2513-4349-937D-642AF02FF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72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028FE6-2456-49DB-894F-7BC73A9C6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81DD2C-FF8A-435B-B1C2-177A17D34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385815-A5C9-492C-AB03-D5DF1D69A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66EAE29-9D35-4211-B6B1-F8293908A4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4EADF02-CCC5-4916-88E6-C1580F077E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82FD541-EA8B-49AA-8B52-B25BAAC6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70C8F47-CBBA-4E8F-878C-84ED82C22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C50AAAF-84E4-48BE-B982-D48170C3D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34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4E73D2-7808-43E9-8CDF-9F3A57872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5B5DA69-BBAD-4760-9ABA-C25296AF1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3551B99-ADB7-4FD8-9AF7-13A9E2278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05203A-A9D3-4FB2-9649-99D5D838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58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4DD9FC5-3528-43D0-B2A5-9CA4CDC0E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0141252-B014-4BD7-BC0D-E048CD4E5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ADB3DA-470F-4387-AC90-8B616FD2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72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F0ECBE-C520-49EC-88EF-F98BD975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4F58C2-4E16-4EA5-815A-D850D7DC7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FEADA6A-8F13-4373-BDA6-526B080C1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9E9C6-CA97-4D49-8525-213DBDED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859F54-6B32-40F1-BE13-A67066F48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57958E-8195-47E7-BDB1-4B7830E7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21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39ACB-86D6-4FFD-A6F2-959F06E18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1C63188-AAAC-427B-90B8-5FACA6CA1B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3BEE3B-6E93-4297-8CA4-8D406C67B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89F165-B7C0-4849-B791-17F3F67D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2E921A-CE4F-4CE4-80C1-2D1833DB2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DAF5BB-2AF4-40C3-A4C0-1FAC59C7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38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E24E60-B27E-4A8E-AF7B-115E54573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55ADC9-8BFD-4CAF-A5D8-0A8E65247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B4D28A-B54E-410C-9A8B-2ED8D8ADA2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7FD9-422B-4D05-9779-3A450063D1C1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C44861-75C0-4803-9F1E-9A481F379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2710D6-CC26-4033-B22D-AEAF10564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BB912-24CF-4683-8468-F791AA56A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26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C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8F3C6A-C669-4F8C-93C2-803063F0B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E871AC-2C13-4186-A2DA-937186584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C5B177-71D0-41F1-A380-F32EF7FFBD8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94A1A1-FFBD-4D6C-AE10-C50F4BBCF3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47B87FF-8767-4112-9DD9-334AA38CC1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314197-BD11-4084-B328-E7249344CC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1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F198968-8526-46A2-886E-8EF590BE8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Rectangle 31">
            <a:extLst>
              <a:ext uri="{FF2B5EF4-FFF2-40B4-BE49-F238E27FC236}">
                <a16:creationId xmlns:a16="http://schemas.microsoft.com/office/drawing/2014/main" id="{F114BE9F-2EC4-4776-8956-DA161821C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0588D00-453A-4E82-9600-8E5EBA205506}"/>
              </a:ext>
            </a:extLst>
          </p:cNvPr>
          <p:cNvSpPr txBox="1"/>
          <p:nvPr/>
        </p:nvSpPr>
        <p:spPr>
          <a:xfrm>
            <a:off x="0" y="6288379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dirty="0"/>
          </a:p>
        </p:txBody>
      </p:sp>
      <p:sp>
        <p:nvSpPr>
          <p:cNvPr id="2072" name="TextBox 2071">
            <a:extLst>
              <a:ext uri="{FF2B5EF4-FFF2-40B4-BE49-F238E27FC236}">
                <a16:creationId xmlns:a16="http://schemas.microsoft.com/office/drawing/2014/main" id="{FB2E8226-CEBD-4302-AA4C-70CD31592851}"/>
              </a:ext>
            </a:extLst>
          </p:cNvPr>
          <p:cNvSpPr txBox="1"/>
          <p:nvPr/>
        </p:nvSpPr>
        <p:spPr>
          <a:xfrm>
            <a:off x="2667000" y="4067919"/>
            <a:ext cx="69437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Описание:</a:t>
            </a: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урока по геометрии в 8 классе представлена темой: «Ок­ру­жнос­ть и круг». В ре­зуль­та­те изу­че­ния темы у обучаю­щи­хся бу­дут сформи­ро­ва­ны клю­че­вые по­ня­ти­я: окру­жнос­ть и круг.</a:t>
            </a:r>
          </a:p>
        </p:txBody>
      </p:sp>
    </p:spTree>
    <p:extLst>
      <p:ext uri="{BB962C8B-B14F-4D97-AF65-F5344CB8AC3E}">
        <p14:creationId xmlns:p14="http://schemas.microsoft.com/office/powerpoint/2010/main" val="109600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E19AE90-D7EF-4260-A77C-1899CAB4023C}"/>
              </a:ext>
            </a:extLst>
          </p:cNvPr>
          <p:cNvSpPr/>
          <p:nvPr/>
        </p:nvSpPr>
        <p:spPr>
          <a:xfrm>
            <a:off x="1524000" y="1"/>
            <a:ext cx="914400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Задачи повышенной сложности: 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553CD21D-ABE2-40A1-9C73-64C444A7E5CB}"/>
              </a:ext>
            </a:extLst>
          </p:cNvPr>
          <p:cNvCxnSpPr/>
          <p:nvPr/>
        </p:nvCxnSpPr>
        <p:spPr>
          <a:xfrm>
            <a:off x="2027239" y="549275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BDE2D83-A053-4942-89A4-D063A27205D1}"/>
              </a:ext>
            </a:extLst>
          </p:cNvPr>
          <p:cNvCxnSpPr/>
          <p:nvPr/>
        </p:nvCxnSpPr>
        <p:spPr>
          <a:xfrm>
            <a:off x="2027239" y="620713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AB94191-F220-4D18-ABE9-7D8EE590A8A4}"/>
              </a:ext>
            </a:extLst>
          </p:cNvPr>
          <p:cNvSpPr/>
          <p:nvPr/>
        </p:nvSpPr>
        <p:spPr>
          <a:xfrm>
            <a:off x="2027239" y="908051"/>
            <a:ext cx="8137525" cy="2016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В треугольник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 со сторонами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AB = 15, ВС = 13, АС = 14 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вписана окружность, которая касается стороны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 в точке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. Найти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.</a:t>
            </a: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Продолжения противоположных сторон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и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 вписанного четырехугольника пересекаются в точке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. Доказать, что треугольники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ADP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 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и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CBP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 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подобны.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Text Box 19">
            <a:extLst>
              <a:ext uri="{FF2B5EF4-FFF2-40B4-BE49-F238E27FC236}">
                <a16:creationId xmlns:a16="http://schemas.microsoft.com/office/drawing/2014/main" id="{D66C529B-A12F-4438-912A-E0098A9D8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939" y="1387475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А</a:t>
            </a:r>
          </a:p>
        </p:txBody>
      </p:sp>
      <p:sp>
        <p:nvSpPr>
          <p:cNvPr id="2060" name="Line 12">
            <a:extLst>
              <a:ext uri="{FF2B5EF4-FFF2-40B4-BE49-F238E27FC236}">
                <a16:creationId xmlns:a16="http://schemas.microsoft.com/office/drawing/2014/main" id="{2C736BCE-0CE5-4699-8DC8-41341D820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7526" y="1749425"/>
            <a:ext cx="2035175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61" name="Line 13">
            <a:extLst>
              <a:ext uri="{FF2B5EF4-FFF2-40B4-BE49-F238E27FC236}">
                <a16:creationId xmlns:a16="http://schemas.microsoft.com/office/drawing/2014/main" id="{422B5DA0-7DAD-4040-9CC6-ABEA6090DC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97339" y="1776413"/>
            <a:ext cx="1012825" cy="544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69" name="Oval 21">
            <a:extLst>
              <a:ext uri="{FF2B5EF4-FFF2-40B4-BE49-F238E27FC236}">
                <a16:creationId xmlns:a16="http://schemas.microsoft.com/office/drawing/2014/main" id="{3D0407F2-E530-4A4F-9B05-803C098A2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763" y="1100138"/>
            <a:ext cx="2305050" cy="2305050"/>
          </a:xfrm>
          <a:prstGeom prst="ellipse">
            <a:avLst/>
          </a:prstGeom>
          <a:solidFill>
            <a:srgbClr val="BCE2CD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76" name="Line 28">
            <a:extLst>
              <a:ext uri="{FF2B5EF4-FFF2-40B4-BE49-F238E27FC236}">
                <a16:creationId xmlns:a16="http://schemas.microsoft.com/office/drawing/2014/main" id="{2A4618E0-EC11-49AF-94DA-3A10E8BFCE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1814" y="1704976"/>
            <a:ext cx="1012825" cy="544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75" name="Line 27">
            <a:extLst>
              <a:ext uri="{FF2B5EF4-FFF2-40B4-BE49-F238E27FC236}">
                <a16:creationId xmlns:a16="http://schemas.microsoft.com/office/drawing/2014/main" id="{EE7FFC64-3C24-4623-ACBC-DF15C23992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5339" y="1704976"/>
            <a:ext cx="1995487" cy="1120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ln w="28575">
                <a:solidFill>
                  <a:srgbClr val="000000"/>
                </a:solidFill>
              </a:ln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79" name="Text Box 31">
            <a:extLst>
              <a:ext uri="{FF2B5EF4-FFF2-40B4-BE49-F238E27FC236}">
                <a16:creationId xmlns:a16="http://schemas.microsoft.com/office/drawing/2014/main" id="{5090D0C5-384D-45BB-8B6C-C26DF3CC6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4489" y="1806575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2080" name="Text Box 32">
            <a:extLst>
              <a:ext uri="{FF2B5EF4-FFF2-40B4-BE49-F238E27FC236}">
                <a16:creationId xmlns:a16="http://schemas.microsoft.com/office/drawing/2014/main" id="{7928F426-FB49-4FE9-99CE-F1E8F61C4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0189" y="2684463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C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2082" name="Text Box 34">
            <a:extLst>
              <a:ext uri="{FF2B5EF4-FFF2-40B4-BE49-F238E27FC236}">
                <a16:creationId xmlns:a16="http://schemas.microsoft.com/office/drawing/2014/main" id="{880BBF6B-CFBD-4EF5-932E-A63CB873E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0350" y="1362075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А</a:t>
            </a:r>
          </a:p>
        </p:txBody>
      </p:sp>
      <p:sp>
        <p:nvSpPr>
          <p:cNvPr id="63" name="Text Box 30">
            <a:extLst>
              <a:ext uri="{FF2B5EF4-FFF2-40B4-BE49-F238E27FC236}">
                <a16:creationId xmlns:a16="http://schemas.microsoft.com/office/drawing/2014/main" id="{159B0939-F0C1-425B-BFCF-243E145B2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1981200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E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64" name="Text Box 30">
            <a:extLst>
              <a:ext uri="{FF2B5EF4-FFF2-40B4-BE49-F238E27FC236}">
                <a16:creationId xmlns:a16="http://schemas.microsoft.com/office/drawing/2014/main" id="{205FF613-142A-41DE-A1B7-AB71610A7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7189" y="34036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F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70" name="Text Box 30">
            <a:extLst>
              <a:ext uri="{FF2B5EF4-FFF2-40B4-BE49-F238E27FC236}">
                <a16:creationId xmlns:a16="http://schemas.microsoft.com/office/drawing/2014/main" id="{EA394069-5A46-4861-A4EE-B21342C14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134143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53" name="Text Box 17">
            <a:extLst>
              <a:ext uri="{FF2B5EF4-FFF2-40B4-BE49-F238E27FC236}">
                <a16:creationId xmlns:a16="http://schemas.microsoft.com/office/drawing/2014/main" id="{3BC16B83-6105-4151-82B0-19130DDED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2703513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D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65" name="Text Box 30">
            <a:extLst>
              <a:ext uri="{FF2B5EF4-FFF2-40B4-BE49-F238E27FC236}">
                <a16:creationId xmlns:a16="http://schemas.microsoft.com/office/drawing/2014/main" id="{68B33FD1-8CFE-40E4-BD13-6B9A410C1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3039" y="1412875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2065" name="Text Box 17">
            <a:extLst>
              <a:ext uri="{FF2B5EF4-FFF2-40B4-BE49-F238E27FC236}">
                <a16:creationId xmlns:a16="http://schemas.microsoft.com/office/drawing/2014/main" id="{A5BF6F4D-12E2-4C2F-88B7-30371E92C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939" y="2708275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C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2064" name="Text Box 16">
            <a:extLst>
              <a:ext uri="{FF2B5EF4-FFF2-40B4-BE49-F238E27FC236}">
                <a16:creationId xmlns:a16="http://schemas.microsoft.com/office/drawing/2014/main" id="{896F44B7-E005-44E6-B114-4DC7EC792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4" y="18923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2052" name="Oval 4">
            <a:extLst>
              <a:ext uri="{FF2B5EF4-FFF2-40B4-BE49-F238E27FC236}">
                <a16:creationId xmlns:a16="http://schemas.microsoft.com/office/drawing/2014/main" id="{FB0E06D2-3BC0-4DC5-9AC0-4E619FDE0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1171575"/>
            <a:ext cx="2305050" cy="23050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53" name="Oval 5">
            <a:extLst>
              <a:ext uri="{FF2B5EF4-FFF2-40B4-BE49-F238E27FC236}">
                <a16:creationId xmlns:a16="http://schemas.microsoft.com/office/drawing/2014/main" id="{12C05C93-2EED-468D-96FE-431F3E3A6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3364" y="2287589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58" name="Oval 10">
            <a:extLst>
              <a:ext uri="{FF2B5EF4-FFF2-40B4-BE49-F238E27FC236}">
                <a16:creationId xmlns:a16="http://schemas.microsoft.com/office/drawing/2014/main" id="{A3B11F48-E042-44CB-B443-FE14ACD68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650" y="1716089"/>
            <a:ext cx="71438" cy="71437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59" name="Oval 11">
            <a:extLst>
              <a:ext uri="{FF2B5EF4-FFF2-40B4-BE49-F238E27FC236}">
                <a16:creationId xmlns:a16="http://schemas.microsoft.com/office/drawing/2014/main" id="{C5CB6CAB-4C50-4C93-9D38-4867D20FA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9364" y="1746250"/>
            <a:ext cx="71437" cy="71438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62" name="Oval 14">
            <a:extLst>
              <a:ext uri="{FF2B5EF4-FFF2-40B4-BE49-F238E27FC236}">
                <a16:creationId xmlns:a16="http://schemas.microsoft.com/office/drawing/2014/main" id="{A15A3CDF-3193-4A4E-9DE2-8D28EAFBB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5075" y="2860675"/>
            <a:ext cx="71438" cy="71438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70" name="Oval 22">
            <a:extLst>
              <a:ext uri="{FF2B5EF4-FFF2-40B4-BE49-F238E27FC236}">
                <a16:creationId xmlns:a16="http://schemas.microsoft.com/office/drawing/2014/main" id="{1FE74F79-29EA-4FAB-B366-0A584ED0E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2217739"/>
            <a:ext cx="71438" cy="71437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73" name="Oval 25">
            <a:extLst>
              <a:ext uri="{FF2B5EF4-FFF2-40B4-BE49-F238E27FC236}">
                <a16:creationId xmlns:a16="http://schemas.microsoft.com/office/drawing/2014/main" id="{72A264BC-31CD-4F30-84C7-F659D6FF5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064" y="1657350"/>
            <a:ext cx="71437" cy="71438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74" name="Oval 26">
            <a:extLst>
              <a:ext uri="{FF2B5EF4-FFF2-40B4-BE49-F238E27FC236}">
                <a16:creationId xmlns:a16="http://schemas.microsoft.com/office/drawing/2014/main" id="{0F3D29FF-A512-46D6-9381-E10810CA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7014" y="1671639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77" name="Oval 29">
            <a:extLst>
              <a:ext uri="{FF2B5EF4-FFF2-40B4-BE49-F238E27FC236}">
                <a16:creationId xmlns:a16="http://schemas.microsoft.com/office/drawing/2014/main" id="{8445D6FA-2C65-4086-8B26-3EF57C684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7489" y="2789239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84" name="AutoShape 36">
            <a:extLst>
              <a:ext uri="{FF2B5EF4-FFF2-40B4-BE49-F238E27FC236}">
                <a16:creationId xmlns:a16="http://schemas.microsoft.com/office/drawing/2014/main" id="{9E366104-535C-4B3E-B20C-DDE4058D7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4764" y="238125"/>
            <a:ext cx="2994025" cy="51077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1DFC7"/>
              </a:gs>
              <a:gs pos="50000">
                <a:schemeClr val="bg1"/>
              </a:gs>
              <a:gs pos="100000">
                <a:srgbClr val="F1DFC7"/>
              </a:gs>
            </a:gsLst>
            <a:lin ang="5400000" scaled="1"/>
          </a:gradFill>
          <a:ln w="9525">
            <a:solidFill>
              <a:srgbClr val="B9811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000000"/>
                </a:solidFill>
                <a:latin typeface="Arial" charset="0"/>
              </a:rPr>
              <a:t>ОКРУЖНОСТЬ</a:t>
            </a:r>
          </a:p>
        </p:txBody>
      </p:sp>
      <p:sp>
        <p:nvSpPr>
          <p:cNvPr id="2085" name="AutoShape 37">
            <a:extLst>
              <a:ext uri="{FF2B5EF4-FFF2-40B4-BE49-F238E27FC236}">
                <a16:creationId xmlns:a16="http://schemas.microsoft.com/office/drawing/2014/main" id="{11747108-6F99-41F5-B8A0-DAA87D563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2426" y="238125"/>
            <a:ext cx="2994025" cy="51077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E2CD"/>
              </a:gs>
              <a:gs pos="50000">
                <a:schemeClr val="bg1"/>
              </a:gs>
              <a:gs pos="100000">
                <a:srgbClr val="BCE2CD"/>
              </a:gs>
            </a:gsLst>
            <a:lin ang="5400000" scaled="1"/>
          </a:gradFill>
          <a:ln w="9525">
            <a:solidFill>
              <a:srgbClr val="8ECEA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rgbClr val="000000"/>
                </a:solidFill>
                <a:latin typeface="Arial" charset="0"/>
              </a:rPr>
              <a:t>КРУГ</a:t>
            </a:r>
          </a:p>
        </p:txBody>
      </p:sp>
      <p:sp>
        <p:nvSpPr>
          <p:cNvPr id="2098" name="AutoShape 50">
            <a:extLst>
              <a:ext uri="{FF2B5EF4-FFF2-40B4-BE49-F238E27FC236}">
                <a16:creationId xmlns:a16="http://schemas.microsoft.com/office/drawing/2014/main" id="{B482FFB4-AD8F-4BE3-AC28-D8FB5F284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1" y="3933825"/>
            <a:ext cx="2379663" cy="51077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1DFC7"/>
              </a:gs>
              <a:gs pos="50000">
                <a:schemeClr val="bg1"/>
              </a:gs>
              <a:gs pos="100000">
                <a:srgbClr val="F1DFC7"/>
              </a:gs>
            </a:gsLst>
            <a:lin ang="5400000" scaled="1"/>
          </a:gradFill>
          <a:ln w="38100">
            <a:solidFill>
              <a:srgbClr val="B9811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400" b="1" i="1">
                <a:solidFill>
                  <a:srgbClr val="000000"/>
                </a:solidFill>
                <a:latin typeface="Arial" charset="0"/>
              </a:rPr>
              <a:t>О – центр</a:t>
            </a:r>
          </a:p>
        </p:txBody>
      </p:sp>
      <p:sp>
        <p:nvSpPr>
          <p:cNvPr id="2102" name="Text Box 54">
            <a:extLst>
              <a:ext uri="{FF2B5EF4-FFF2-40B4-BE49-F238E27FC236}">
                <a16:creationId xmlns:a16="http://schemas.microsoft.com/office/drawing/2014/main" id="{12920DA2-6D4C-4EEA-8E30-0CD3380B6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650" y="1628776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B9811D"/>
                </a:solidFill>
              </a:rPr>
              <a:t>r</a:t>
            </a:r>
            <a:endParaRPr lang="ru-RU" altLang="ru-RU" sz="2000" b="1" i="1">
              <a:solidFill>
                <a:srgbClr val="B9811D"/>
              </a:solidFill>
            </a:endParaRPr>
          </a:p>
        </p:txBody>
      </p:sp>
      <p:sp>
        <p:nvSpPr>
          <p:cNvPr id="2103" name="Text Box 55">
            <a:extLst>
              <a:ext uri="{FF2B5EF4-FFF2-40B4-BE49-F238E27FC236}">
                <a16:creationId xmlns:a16="http://schemas.microsoft.com/office/drawing/2014/main" id="{44CAB1A7-CE62-4754-8593-9C165391A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1557339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B9811D"/>
                </a:solidFill>
              </a:rPr>
              <a:t>r</a:t>
            </a:r>
            <a:endParaRPr lang="ru-RU" altLang="ru-RU" sz="2000" b="1" i="1">
              <a:solidFill>
                <a:srgbClr val="B9811D"/>
              </a:solidFill>
            </a:endParaRPr>
          </a:p>
        </p:txBody>
      </p:sp>
      <p:sp>
        <p:nvSpPr>
          <p:cNvPr id="2104" name="Text Box 56">
            <a:extLst>
              <a:ext uri="{FF2B5EF4-FFF2-40B4-BE49-F238E27FC236}">
                <a16:creationId xmlns:a16="http://schemas.microsoft.com/office/drawing/2014/main" id="{495766EB-9B1B-48A9-AC8F-5AEA166AF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7300" y="1628776"/>
            <a:ext cx="433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b="1" i="1">
                <a:solidFill>
                  <a:srgbClr val="F02B0A"/>
                </a:solidFill>
              </a:rPr>
              <a:t>d</a:t>
            </a:r>
            <a:endParaRPr lang="ru-RU" altLang="ru-RU" b="1" i="1">
              <a:solidFill>
                <a:srgbClr val="F02B0A"/>
              </a:solidFill>
            </a:endParaRPr>
          </a:p>
        </p:txBody>
      </p:sp>
      <p:sp>
        <p:nvSpPr>
          <p:cNvPr id="2105" name="Text Box 57">
            <a:extLst>
              <a:ext uri="{FF2B5EF4-FFF2-40B4-BE49-F238E27FC236}">
                <a16:creationId xmlns:a16="http://schemas.microsoft.com/office/drawing/2014/main" id="{F5D94E4A-1566-4186-8BDC-DD53FE765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1628776"/>
            <a:ext cx="433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b="1" i="1">
                <a:solidFill>
                  <a:srgbClr val="F02B0A"/>
                </a:solidFill>
              </a:rPr>
              <a:t>d</a:t>
            </a:r>
            <a:endParaRPr lang="ru-RU" altLang="ru-RU" b="1" i="1">
              <a:solidFill>
                <a:srgbClr val="F02B0A"/>
              </a:solidFill>
            </a:endParaRPr>
          </a:p>
        </p:txBody>
      </p:sp>
      <p:sp>
        <p:nvSpPr>
          <p:cNvPr id="50" name="Line 12">
            <a:extLst>
              <a:ext uri="{FF2B5EF4-FFF2-40B4-BE49-F238E27FC236}">
                <a16:creationId xmlns:a16="http://schemas.microsoft.com/office/drawing/2014/main" id="{2D957ACE-6512-45FE-AE2C-AB94517AD8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1263" y="1865313"/>
            <a:ext cx="1192212" cy="2062162"/>
          </a:xfrm>
          <a:prstGeom prst="lin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2" name="Oval 14">
            <a:extLst>
              <a:ext uri="{FF2B5EF4-FFF2-40B4-BE49-F238E27FC236}">
                <a16:creationId xmlns:a16="http://schemas.microsoft.com/office/drawing/2014/main" id="{F08FC7B5-C41A-4FBD-98AC-66812E523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014" y="2840039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0" name="Line 12">
            <a:extLst>
              <a:ext uri="{FF2B5EF4-FFF2-40B4-BE49-F238E27FC236}">
                <a16:creationId xmlns:a16="http://schemas.microsoft.com/office/drawing/2014/main" id="{7E00601B-DEC3-48A0-8B10-46C67235D0B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6113" y="2320926"/>
            <a:ext cx="1109662" cy="1084263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" name="Oval 14">
            <a:extLst>
              <a:ext uri="{FF2B5EF4-FFF2-40B4-BE49-F238E27FC236}">
                <a16:creationId xmlns:a16="http://schemas.microsoft.com/office/drawing/2014/main" id="{53579A3F-7668-4074-919B-7BBDFA3C2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264" y="3370264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6" name="Oval 14">
            <a:extLst>
              <a:ext uri="{FF2B5EF4-FFF2-40B4-BE49-F238E27FC236}">
                <a16:creationId xmlns:a16="http://schemas.microsoft.com/office/drawing/2014/main" id="{A6792941-6938-48B7-BC1B-C72127BFB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839" y="2276475"/>
            <a:ext cx="71437" cy="71438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1" name="AutoShape 36">
            <a:extLst>
              <a:ext uri="{FF2B5EF4-FFF2-40B4-BE49-F238E27FC236}">
                <a16:creationId xmlns:a16="http://schemas.microsoft.com/office/drawing/2014/main" id="{65720D8D-B8E8-4D1A-82CC-FEDD0782C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1" y="4941889"/>
            <a:ext cx="2994025" cy="5095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000000"/>
                </a:solidFill>
                <a:latin typeface="Arial" charset="0"/>
              </a:rPr>
              <a:t>КАСАТЕЛЬНАЯ</a:t>
            </a:r>
          </a:p>
        </p:txBody>
      </p:sp>
      <p:sp>
        <p:nvSpPr>
          <p:cNvPr id="72" name="AutoShape 37">
            <a:extLst>
              <a:ext uri="{FF2B5EF4-FFF2-40B4-BE49-F238E27FC236}">
                <a16:creationId xmlns:a16="http://schemas.microsoft.com/office/drawing/2014/main" id="{39626452-F464-4067-A54C-CAFD03DFD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4" y="4941889"/>
            <a:ext cx="2994025" cy="5095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000000"/>
                </a:solidFill>
                <a:latin typeface="Arial" charset="0"/>
              </a:rPr>
              <a:t>ХОРДА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5DCDF47-D056-4415-9390-4BB11B51B58F}"/>
              </a:ext>
            </a:extLst>
          </p:cNvPr>
          <p:cNvSpPr/>
          <p:nvPr/>
        </p:nvSpPr>
        <p:spPr>
          <a:xfrm>
            <a:off x="1524000" y="1"/>
            <a:ext cx="914400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Теоремы о касательных и секущих: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AFC57F9F-89B0-4A84-A10E-2F5F3E2C68FE}"/>
              </a:ext>
            </a:extLst>
          </p:cNvPr>
          <p:cNvCxnSpPr/>
          <p:nvPr/>
        </p:nvCxnSpPr>
        <p:spPr>
          <a:xfrm>
            <a:off x="2027239" y="549275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6A5D32D-3E2D-4D14-9781-7A44A3658231}"/>
              </a:ext>
            </a:extLst>
          </p:cNvPr>
          <p:cNvCxnSpPr/>
          <p:nvPr/>
        </p:nvCxnSpPr>
        <p:spPr>
          <a:xfrm>
            <a:off x="2027239" y="620713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A64022E-4553-4D28-B718-0A6D4647395A}"/>
              </a:ext>
            </a:extLst>
          </p:cNvPr>
          <p:cNvSpPr/>
          <p:nvPr/>
        </p:nvSpPr>
        <p:spPr>
          <a:xfrm>
            <a:off x="2027239" y="908051"/>
            <a:ext cx="813752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Радиус, проведённый в точку касания, перпендикулярен касательной: </a:t>
            </a:r>
          </a:p>
        </p:txBody>
      </p:sp>
      <p:sp>
        <p:nvSpPr>
          <p:cNvPr id="12" name="Oval 4">
            <a:extLst>
              <a:ext uri="{FF2B5EF4-FFF2-40B4-BE49-F238E27FC236}">
                <a16:creationId xmlns:a16="http://schemas.microsoft.com/office/drawing/2014/main" id="{3C453D67-E6BC-4496-A455-FD40D914B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8" y="2444751"/>
            <a:ext cx="3744912" cy="3743325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C9AFECA5-AF1E-4B29-9122-AA951B844552}"/>
              </a:ext>
            </a:extLst>
          </p:cNvPr>
          <p:cNvCxnSpPr/>
          <p:nvPr/>
        </p:nvCxnSpPr>
        <p:spPr>
          <a:xfrm flipH="1">
            <a:off x="3900488" y="6188075"/>
            <a:ext cx="33385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C8C392C2-4D95-491F-85D4-167C87207484}"/>
              </a:ext>
            </a:extLst>
          </p:cNvPr>
          <p:cNvCxnSpPr/>
          <p:nvPr/>
        </p:nvCxnSpPr>
        <p:spPr>
          <a:xfrm>
            <a:off x="3900488" y="4329114"/>
            <a:ext cx="0" cy="18367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Text Box 19">
            <a:extLst>
              <a:ext uri="{FF2B5EF4-FFF2-40B4-BE49-F238E27FC236}">
                <a16:creationId xmlns:a16="http://schemas.microsoft.com/office/drawing/2014/main" id="{AD907579-783B-4652-B1CD-77565A203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5" y="567213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А</a:t>
            </a:r>
          </a:p>
        </p:txBody>
      </p:sp>
      <p:sp>
        <p:nvSpPr>
          <p:cNvPr id="4106" name="Text Box 30">
            <a:extLst>
              <a:ext uri="{FF2B5EF4-FFF2-40B4-BE49-F238E27FC236}">
                <a16:creationId xmlns:a16="http://schemas.microsoft.com/office/drawing/2014/main" id="{B9028CA3-F96F-4563-8501-A555BD1C3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6165850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4107" name="Text Box 16">
            <a:extLst>
              <a:ext uri="{FF2B5EF4-FFF2-40B4-BE49-F238E27FC236}">
                <a16:creationId xmlns:a16="http://schemas.microsoft.com/office/drawing/2014/main" id="{5B6C6AA1-8835-43BA-BE49-9584EEB1E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3833813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13" name="Oval 5">
            <a:extLst>
              <a:ext uri="{FF2B5EF4-FFF2-40B4-BE49-F238E27FC236}">
                <a16:creationId xmlns:a16="http://schemas.microsoft.com/office/drawing/2014/main" id="{0480B101-BEE7-4C17-AFA1-365A00E61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4" y="4233864"/>
            <a:ext cx="115887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49" name="Группа 48">
            <a:extLst>
              <a:ext uri="{FF2B5EF4-FFF2-40B4-BE49-F238E27FC236}">
                <a16:creationId xmlns:a16="http://schemas.microsoft.com/office/drawing/2014/main" id="{74222851-F6EA-4D04-84EC-D376A62C7B7A}"/>
              </a:ext>
            </a:extLst>
          </p:cNvPr>
          <p:cNvGrpSpPr>
            <a:grpSpLocks/>
          </p:cNvGrpSpPr>
          <p:nvPr/>
        </p:nvGrpSpPr>
        <p:grpSpPr bwMode="auto">
          <a:xfrm>
            <a:off x="3900488" y="5875338"/>
            <a:ext cx="342900" cy="290512"/>
            <a:chOff x="2375755" y="5850755"/>
            <a:chExt cx="344354" cy="289397"/>
          </a:xfrm>
        </p:grpSpPr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448C23F7-38E9-4730-800F-E56EB9E805C4}"/>
                </a:ext>
              </a:extLst>
            </p:cNvPr>
            <p:cNvCxnSpPr/>
            <p:nvPr/>
          </p:nvCxnSpPr>
          <p:spPr>
            <a:xfrm>
              <a:off x="2375755" y="5850755"/>
              <a:ext cx="34435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18FAC734-0354-4AF2-A63D-917499F37629}"/>
                </a:ext>
              </a:extLst>
            </p:cNvPr>
            <p:cNvCxnSpPr/>
            <p:nvPr/>
          </p:nvCxnSpPr>
          <p:spPr>
            <a:xfrm>
              <a:off x="2720109" y="5850755"/>
              <a:ext cx="0" cy="28939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14FC14CF-C5DA-47BA-A82B-A181EA4967A9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20158" y="2922802"/>
            <a:ext cx="3944295" cy="798167"/>
          </a:xfrm>
          <a:prstGeom prst="rect">
            <a:avLst/>
          </a:prstGeom>
          <a:blipFill rotWithShape="1">
            <a:blip r:embed="rId2"/>
            <a:stretch>
              <a:fillRect l="-1546" t="-23664" b="-12977"/>
            </a:stretch>
          </a:blipFill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>
                <a:noFill/>
                <a:latin typeface="Arial" charset="0"/>
              </a:rPr>
              <a:t> 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DAA04CB3-1A33-4982-802A-C117D7A2A8F5}"/>
              </a:ext>
            </a:extLst>
          </p:cNvPr>
          <p:cNvSpPr/>
          <p:nvPr/>
        </p:nvSpPr>
        <p:spPr>
          <a:xfrm>
            <a:off x="8759825" y="3211513"/>
            <a:ext cx="215900" cy="169862"/>
          </a:xfrm>
          <a:prstGeom prst="rect">
            <a:avLst/>
          </a:prstGeom>
          <a:solidFill>
            <a:srgbClr val="F7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Oval 5">
            <a:extLst>
              <a:ext uri="{FF2B5EF4-FFF2-40B4-BE49-F238E27FC236}">
                <a16:creationId xmlns:a16="http://schemas.microsoft.com/office/drawing/2014/main" id="{48F0C818-9D7D-470E-A6E3-18CF6D01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0" y="6107114"/>
            <a:ext cx="115888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2954CCC-715A-4053-8E0F-45D6A64279A1}"/>
              </a:ext>
            </a:extLst>
          </p:cNvPr>
          <p:cNvSpPr/>
          <p:nvPr/>
        </p:nvSpPr>
        <p:spPr>
          <a:xfrm>
            <a:off x="1524000" y="1"/>
            <a:ext cx="914400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Теоремы о касательных и секущих: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CAFF91F4-7C8B-4A6A-B5E2-5A2E883D7057}"/>
              </a:ext>
            </a:extLst>
          </p:cNvPr>
          <p:cNvCxnSpPr/>
          <p:nvPr/>
        </p:nvCxnSpPr>
        <p:spPr>
          <a:xfrm>
            <a:off x="2027239" y="549275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F97FFD8-4A57-49BE-BA6D-5860D699F66E}"/>
              </a:ext>
            </a:extLst>
          </p:cNvPr>
          <p:cNvCxnSpPr/>
          <p:nvPr/>
        </p:nvCxnSpPr>
        <p:spPr>
          <a:xfrm>
            <a:off x="2027239" y="620713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3D5BA2B-AD0B-47A2-AC48-20404B6D944C}"/>
              </a:ext>
            </a:extLst>
          </p:cNvPr>
          <p:cNvSpPr/>
          <p:nvPr/>
        </p:nvSpPr>
        <p:spPr>
          <a:xfrm>
            <a:off x="2027239" y="908051"/>
            <a:ext cx="813752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Если из внешней точки проведены к окружности касательные, то отрезки касательных равны между собой: </a:t>
            </a:r>
          </a:p>
        </p:txBody>
      </p:sp>
      <p:sp>
        <p:nvSpPr>
          <p:cNvPr id="12" name="Oval 4">
            <a:extLst>
              <a:ext uri="{FF2B5EF4-FFF2-40B4-BE49-F238E27FC236}">
                <a16:creationId xmlns:a16="http://schemas.microsoft.com/office/drawing/2014/main" id="{B89BB14C-D273-4DA5-AB5A-6454D72AA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8" y="2443164"/>
            <a:ext cx="3744912" cy="3743325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E70D5E08-46A6-48CF-8649-F485889F7FC0}"/>
              </a:ext>
            </a:extLst>
          </p:cNvPr>
          <p:cNvCxnSpPr>
            <a:stCxn id="52" idx="6"/>
          </p:cNvCxnSpPr>
          <p:nvPr/>
        </p:nvCxnSpPr>
        <p:spPr>
          <a:xfrm flipH="1">
            <a:off x="4727576" y="4313238"/>
            <a:ext cx="3522663" cy="16827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8" name="Text Box 19">
            <a:extLst>
              <a:ext uri="{FF2B5EF4-FFF2-40B4-BE49-F238E27FC236}">
                <a16:creationId xmlns:a16="http://schemas.microsoft.com/office/drawing/2014/main" id="{33EDE7F1-E48B-4CEF-BB6F-EA2D3DF8A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614" y="408463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А</a:t>
            </a:r>
          </a:p>
        </p:txBody>
      </p:sp>
      <p:sp>
        <p:nvSpPr>
          <p:cNvPr id="5129" name="Text Box 30">
            <a:extLst>
              <a:ext uri="{FF2B5EF4-FFF2-40B4-BE49-F238E27FC236}">
                <a16:creationId xmlns:a16="http://schemas.microsoft.com/office/drawing/2014/main" id="{F2B8A753-9A6E-43D8-A225-2C0B72D90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599598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5130" name="Text Box 16">
            <a:extLst>
              <a:ext uri="{FF2B5EF4-FFF2-40B4-BE49-F238E27FC236}">
                <a16:creationId xmlns:a16="http://schemas.microsoft.com/office/drawing/2014/main" id="{2FE02D8A-28B6-4E88-B0E4-1D25FCA6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385603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13" name="Oval 5">
            <a:extLst>
              <a:ext uri="{FF2B5EF4-FFF2-40B4-BE49-F238E27FC236}">
                <a16:creationId xmlns:a16="http://schemas.microsoft.com/office/drawing/2014/main" id="{808E85E4-FB67-4C64-89CC-B66155861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4" y="4256089"/>
            <a:ext cx="115887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C0F8060D-D612-446D-B736-661EA2354E25}"/>
              </a:ext>
            </a:extLst>
          </p:cNvPr>
          <p:cNvSpPr/>
          <p:nvPr/>
        </p:nvSpPr>
        <p:spPr>
          <a:xfrm>
            <a:off x="8193089" y="2744788"/>
            <a:ext cx="197167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AB = AC</a:t>
            </a:r>
            <a:endParaRPr lang="ru-RU" sz="2000" b="1" i="1" dirty="0">
              <a:solidFill>
                <a:srgbClr val="333399">
                  <a:lumMod val="60000"/>
                  <a:lumOff val="40000"/>
                </a:srgbClr>
              </a:solidFill>
              <a:latin typeface="Arial" charset="0"/>
            </a:endParaRPr>
          </a:p>
        </p:txBody>
      </p:sp>
      <p:sp>
        <p:nvSpPr>
          <p:cNvPr id="48" name="Oval 5">
            <a:extLst>
              <a:ext uri="{FF2B5EF4-FFF2-40B4-BE49-F238E27FC236}">
                <a16:creationId xmlns:a16="http://schemas.microsoft.com/office/drawing/2014/main" id="{B6730BDE-0610-4FF0-8CDF-54557DFBB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5938839"/>
            <a:ext cx="115888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F8ED66DF-2DF0-4531-B119-74299D0CEB88}"/>
              </a:ext>
            </a:extLst>
          </p:cNvPr>
          <p:cNvCxnSpPr>
            <a:stCxn id="52" idx="6"/>
          </p:cNvCxnSpPr>
          <p:nvPr/>
        </p:nvCxnSpPr>
        <p:spPr>
          <a:xfrm flipH="1" flipV="1">
            <a:off x="4670426" y="2611438"/>
            <a:ext cx="3579813" cy="1701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">
            <a:extLst>
              <a:ext uri="{FF2B5EF4-FFF2-40B4-BE49-F238E27FC236}">
                <a16:creationId xmlns:a16="http://schemas.microsoft.com/office/drawing/2014/main" id="{2D118F70-B948-4182-B34E-26944DD2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4350" y="4256089"/>
            <a:ext cx="115888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" name="Oval 5">
            <a:extLst>
              <a:ext uri="{FF2B5EF4-FFF2-40B4-BE49-F238E27FC236}">
                <a16:creationId xmlns:a16="http://schemas.microsoft.com/office/drawing/2014/main" id="{742F153F-7DCA-4197-A5A6-D4F400233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2565400"/>
            <a:ext cx="115888" cy="115888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37" name="Text Box 30">
            <a:extLst>
              <a:ext uri="{FF2B5EF4-FFF2-40B4-BE49-F238E27FC236}">
                <a16:creationId xmlns:a16="http://schemas.microsoft.com/office/drawing/2014/main" id="{D3A7AA6A-3E08-464C-9059-995A818E1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389" y="215423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C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ECF3EA9-C3CD-4A38-821E-324562D69F9C}"/>
              </a:ext>
            </a:extLst>
          </p:cNvPr>
          <p:cNvSpPr/>
          <p:nvPr/>
        </p:nvSpPr>
        <p:spPr>
          <a:xfrm>
            <a:off x="1524000" y="1"/>
            <a:ext cx="914400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Теоремы о касательных и секущих: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2D419980-03DC-47B7-83D4-DAFB387E66DD}"/>
              </a:ext>
            </a:extLst>
          </p:cNvPr>
          <p:cNvCxnSpPr/>
          <p:nvPr/>
        </p:nvCxnSpPr>
        <p:spPr>
          <a:xfrm>
            <a:off x="2027239" y="549275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85D5066-B34B-4610-B672-470A55A98CBC}"/>
              </a:ext>
            </a:extLst>
          </p:cNvPr>
          <p:cNvCxnSpPr/>
          <p:nvPr/>
        </p:nvCxnSpPr>
        <p:spPr>
          <a:xfrm>
            <a:off x="2027239" y="620713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90C6281-5E5C-48AA-BDFF-EDE2B765BAEF}"/>
              </a:ext>
            </a:extLst>
          </p:cNvPr>
          <p:cNvSpPr/>
          <p:nvPr/>
        </p:nvSpPr>
        <p:spPr>
          <a:xfrm>
            <a:off x="2027239" y="908051"/>
            <a:ext cx="8137525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Если через внешнюю точку проведены к окружности касательная и секущая, то произведение  наибольшего отрезка секущей на его внешнюю часть равно квадрату касательной: </a:t>
            </a:r>
          </a:p>
        </p:txBody>
      </p:sp>
      <p:sp>
        <p:nvSpPr>
          <p:cNvPr id="12" name="Oval 4">
            <a:extLst>
              <a:ext uri="{FF2B5EF4-FFF2-40B4-BE49-F238E27FC236}">
                <a16:creationId xmlns:a16="http://schemas.microsoft.com/office/drawing/2014/main" id="{93D6BD45-296F-4A0B-89A4-A91B8958E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8" y="2443164"/>
            <a:ext cx="3744912" cy="3743325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65ADC3DD-7873-4AE4-A2E5-14123C755E2D}"/>
              </a:ext>
            </a:extLst>
          </p:cNvPr>
          <p:cNvCxnSpPr>
            <a:stCxn id="52" idx="6"/>
          </p:cNvCxnSpPr>
          <p:nvPr/>
        </p:nvCxnSpPr>
        <p:spPr>
          <a:xfrm flipH="1">
            <a:off x="4727576" y="4818064"/>
            <a:ext cx="3522663" cy="11779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xt Box 19">
            <a:extLst>
              <a:ext uri="{FF2B5EF4-FFF2-40B4-BE49-F238E27FC236}">
                <a16:creationId xmlns:a16="http://schemas.microsoft.com/office/drawing/2014/main" id="{3FA1C3FC-23B2-4F1A-A530-8892F6A78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614" y="408463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А</a:t>
            </a:r>
          </a:p>
        </p:txBody>
      </p:sp>
      <p:sp>
        <p:nvSpPr>
          <p:cNvPr id="6153" name="Text Box 30">
            <a:extLst>
              <a:ext uri="{FF2B5EF4-FFF2-40B4-BE49-F238E27FC236}">
                <a16:creationId xmlns:a16="http://schemas.microsoft.com/office/drawing/2014/main" id="{F16B0608-9B37-4A8B-BE26-63EF0595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599598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6154" name="Text Box 16">
            <a:extLst>
              <a:ext uri="{FF2B5EF4-FFF2-40B4-BE49-F238E27FC236}">
                <a16:creationId xmlns:a16="http://schemas.microsoft.com/office/drawing/2014/main" id="{F5865D73-0097-491E-850A-4C91F2AC4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385603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13" name="Oval 5">
            <a:extLst>
              <a:ext uri="{FF2B5EF4-FFF2-40B4-BE49-F238E27FC236}">
                <a16:creationId xmlns:a16="http://schemas.microsoft.com/office/drawing/2014/main" id="{73A8422B-6318-4690-9327-4A1550C5A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4" y="4256089"/>
            <a:ext cx="115887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016B9E11-91F9-47CF-B169-CBDCB61CD7B0}"/>
              </a:ext>
            </a:extLst>
          </p:cNvPr>
          <p:cNvSpPr/>
          <p:nvPr/>
        </p:nvSpPr>
        <p:spPr>
          <a:xfrm>
            <a:off x="8193089" y="2744788"/>
            <a:ext cx="197167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АС∙А</a:t>
            </a:r>
            <a:r>
              <a:rPr lang="en-US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D=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АВ</a:t>
            </a:r>
            <a:r>
              <a:rPr lang="ru-RU" sz="2000" b="1" i="1" baseline="30000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2</a:t>
            </a:r>
            <a:endParaRPr lang="ru-RU" sz="2000" b="1" i="1" dirty="0">
              <a:solidFill>
                <a:srgbClr val="333399">
                  <a:lumMod val="60000"/>
                  <a:lumOff val="40000"/>
                </a:srgbClr>
              </a:solidFill>
              <a:latin typeface="Arial" charset="0"/>
            </a:endParaRPr>
          </a:p>
        </p:txBody>
      </p:sp>
      <p:sp>
        <p:nvSpPr>
          <p:cNvPr id="48" name="Oval 5">
            <a:extLst>
              <a:ext uri="{FF2B5EF4-FFF2-40B4-BE49-F238E27FC236}">
                <a16:creationId xmlns:a16="http://schemas.microsoft.com/office/drawing/2014/main" id="{9EFE32FA-1FBA-4577-AC6A-AB61138E5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5938839"/>
            <a:ext cx="115888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2" name="Oval 5">
            <a:extLst>
              <a:ext uri="{FF2B5EF4-FFF2-40B4-BE49-F238E27FC236}">
                <a16:creationId xmlns:a16="http://schemas.microsoft.com/office/drawing/2014/main" id="{7BE36379-6A0B-4298-9399-BCE268D8E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4350" y="4760914"/>
            <a:ext cx="115888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59" name="Text Box 30">
            <a:extLst>
              <a:ext uri="{FF2B5EF4-FFF2-40B4-BE49-F238E27FC236}">
                <a16:creationId xmlns:a16="http://schemas.microsoft.com/office/drawing/2014/main" id="{A3890C3B-42C9-49AE-B171-B5105F665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5184775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C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076F4715-DB97-4FF1-AC19-D671A2658ACF}"/>
              </a:ext>
            </a:extLst>
          </p:cNvPr>
          <p:cNvCxnSpPr>
            <a:stCxn id="52" idx="3"/>
          </p:cNvCxnSpPr>
          <p:nvPr/>
        </p:nvCxnSpPr>
        <p:spPr>
          <a:xfrm flipH="1">
            <a:off x="2208213" y="4859338"/>
            <a:ext cx="5943600" cy="2730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">
            <a:extLst>
              <a:ext uri="{FF2B5EF4-FFF2-40B4-BE49-F238E27FC236}">
                <a16:creationId xmlns:a16="http://schemas.microsoft.com/office/drawing/2014/main" id="{EBD5455B-5F72-434E-AF77-B19A373F9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6" y="4916489"/>
            <a:ext cx="117475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" name="Oval 5">
            <a:extLst>
              <a:ext uri="{FF2B5EF4-FFF2-40B4-BE49-F238E27FC236}">
                <a16:creationId xmlns:a16="http://schemas.microsoft.com/office/drawing/2014/main" id="{7FAE81D8-D90C-4F02-856B-0CE70C71D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9475" y="5068889"/>
            <a:ext cx="115888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63" name="Text Box 30">
            <a:extLst>
              <a:ext uri="{FF2B5EF4-FFF2-40B4-BE49-F238E27FC236}">
                <a16:creationId xmlns:a16="http://schemas.microsoft.com/office/drawing/2014/main" id="{1B1DE658-1F22-4D14-B955-064F4AB11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3589" y="4456113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D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4">
            <a:extLst>
              <a:ext uri="{FF2B5EF4-FFF2-40B4-BE49-F238E27FC236}">
                <a16:creationId xmlns:a16="http://schemas.microsoft.com/office/drawing/2014/main" id="{98960D85-26AB-4DB4-9503-D9430DBB9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8" y="2443164"/>
            <a:ext cx="3744912" cy="3743325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CDA4EB9-348E-4511-B614-ED1D0A20DD35}"/>
              </a:ext>
            </a:extLst>
          </p:cNvPr>
          <p:cNvSpPr/>
          <p:nvPr/>
        </p:nvSpPr>
        <p:spPr>
          <a:xfrm>
            <a:off x="1524000" y="1"/>
            <a:ext cx="914400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Теоремы о касательных и секущих: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FFB7FF7B-0586-4429-90DE-9B0357AB10CC}"/>
              </a:ext>
            </a:extLst>
          </p:cNvPr>
          <p:cNvCxnSpPr/>
          <p:nvPr/>
        </p:nvCxnSpPr>
        <p:spPr>
          <a:xfrm>
            <a:off x="2027239" y="549275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3187A231-7BBE-496F-AF74-7C23260D4F81}"/>
              </a:ext>
            </a:extLst>
          </p:cNvPr>
          <p:cNvCxnSpPr/>
          <p:nvPr/>
        </p:nvCxnSpPr>
        <p:spPr>
          <a:xfrm>
            <a:off x="2027239" y="620713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F8D26ED-CCA5-44D5-BC49-34D53F8DA82E}"/>
              </a:ext>
            </a:extLst>
          </p:cNvPr>
          <p:cNvSpPr/>
          <p:nvPr/>
        </p:nvSpPr>
        <p:spPr>
          <a:xfrm>
            <a:off x="2027239" y="908051"/>
            <a:ext cx="8137525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Для всех секущих, проведенных из внешней точки к окружности, произведение наибольшего отрезка каждой секущей на его внешнюю часть есть величина постоянная для данной окружности: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03FB9167-4294-4537-9F22-A260C490D052}"/>
              </a:ext>
            </a:extLst>
          </p:cNvPr>
          <p:cNvCxnSpPr>
            <a:stCxn id="35" idx="6"/>
          </p:cNvCxnSpPr>
          <p:nvPr/>
        </p:nvCxnSpPr>
        <p:spPr>
          <a:xfrm flipH="1">
            <a:off x="2927350" y="4313238"/>
            <a:ext cx="5322888" cy="18732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Text Box 19">
            <a:extLst>
              <a:ext uri="{FF2B5EF4-FFF2-40B4-BE49-F238E27FC236}">
                <a16:creationId xmlns:a16="http://schemas.microsoft.com/office/drawing/2014/main" id="{D68EA91E-E539-4AA3-AFEE-61EC963C3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464" y="6092825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А</a:t>
            </a:r>
          </a:p>
        </p:txBody>
      </p:sp>
      <p:sp>
        <p:nvSpPr>
          <p:cNvPr id="7177" name="Text Box 30">
            <a:extLst>
              <a:ext uri="{FF2B5EF4-FFF2-40B4-BE49-F238E27FC236}">
                <a16:creationId xmlns:a16="http://schemas.microsoft.com/office/drawing/2014/main" id="{6FC5139A-DD8C-4DC6-80FA-F272DE078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5203825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7178" name="Text Box 16">
            <a:extLst>
              <a:ext uri="{FF2B5EF4-FFF2-40B4-BE49-F238E27FC236}">
                <a16:creationId xmlns:a16="http://schemas.microsoft.com/office/drawing/2014/main" id="{1144DAE5-1B74-4B54-8810-2EDBA8D3F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385603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32" name="Oval 5">
            <a:extLst>
              <a:ext uri="{FF2B5EF4-FFF2-40B4-BE49-F238E27FC236}">
                <a16:creationId xmlns:a16="http://schemas.microsoft.com/office/drawing/2014/main" id="{FBC79613-5AAD-4055-9B0B-B4BB98CAC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4" y="4256089"/>
            <a:ext cx="115887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29F8CEE4-30A0-47C1-9A3D-55C28BAB0041}"/>
              </a:ext>
            </a:extLst>
          </p:cNvPr>
          <p:cNvCxnSpPr>
            <a:stCxn id="35" idx="6"/>
          </p:cNvCxnSpPr>
          <p:nvPr/>
        </p:nvCxnSpPr>
        <p:spPr>
          <a:xfrm flipH="1" flipV="1">
            <a:off x="2089150" y="2997200"/>
            <a:ext cx="6161088" cy="13160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58550E87-8DE1-440F-95C9-662C1D4F06C8}"/>
              </a:ext>
            </a:extLst>
          </p:cNvPr>
          <p:cNvCxnSpPr>
            <a:stCxn id="35" idx="2"/>
          </p:cNvCxnSpPr>
          <p:nvPr/>
        </p:nvCxnSpPr>
        <p:spPr>
          <a:xfrm flipH="1">
            <a:off x="1860550" y="4313239"/>
            <a:ext cx="6273800" cy="9366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5">
            <a:extLst>
              <a:ext uri="{FF2B5EF4-FFF2-40B4-BE49-F238E27FC236}">
                <a16:creationId xmlns:a16="http://schemas.microsoft.com/office/drawing/2014/main" id="{CDB33E16-50B5-4785-9E2F-0795D517B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4350" y="4256089"/>
            <a:ext cx="115888" cy="1158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83" name="Text Box 30">
            <a:extLst>
              <a:ext uri="{FF2B5EF4-FFF2-40B4-BE49-F238E27FC236}">
                <a16:creationId xmlns:a16="http://schemas.microsoft.com/office/drawing/2014/main" id="{E50F0840-E2D6-46BB-A667-2C9A2E8FF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8025" y="4086225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M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7184" name="Text Box 30">
            <a:extLst>
              <a:ext uri="{FF2B5EF4-FFF2-40B4-BE49-F238E27FC236}">
                <a16:creationId xmlns:a16="http://schemas.microsoft.com/office/drawing/2014/main" id="{6A9D21E4-57A9-4BDC-B69C-53E9B3DCC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195763"/>
            <a:ext cx="45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K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7185" name="Text Box 30">
            <a:extLst>
              <a:ext uri="{FF2B5EF4-FFF2-40B4-BE49-F238E27FC236}">
                <a16:creationId xmlns:a16="http://schemas.microsoft.com/office/drawing/2014/main" id="{709429E4-2E85-416C-8B22-D889B2A2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7988" y="47720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E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7186" name="Text Box 30">
            <a:extLst>
              <a:ext uri="{FF2B5EF4-FFF2-40B4-BE49-F238E27FC236}">
                <a16:creationId xmlns:a16="http://schemas.microsoft.com/office/drawing/2014/main" id="{4471B1FF-4BAC-49AC-9308-80BEE6017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0" y="335438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D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7187" name="Text Box 30">
            <a:extLst>
              <a:ext uri="{FF2B5EF4-FFF2-40B4-BE49-F238E27FC236}">
                <a16:creationId xmlns:a16="http://schemas.microsoft.com/office/drawing/2014/main" id="{F25AF5B9-3F25-4701-A2CC-90E11E6AE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261143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4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C</a:t>
            </a:r>
            <a:endParaRPr lang="ru-RU" altLang="ru-RU" sz="24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F4138710-25F0-460B-8893-F342C572D8CF}"/>
              </a:ext>
            </a:extLst>
          </p:cNvPr>
          <p:cNvSpPr/>
          <p:nvPr/>
        </p:nvSpPr>
        <p:spPr>
          <a:xfrm>
            <a:off x="6249989" y="2744788"/>
            <a:ext cx="391477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МС ∙ </a:t>
            </a:r>
            <a:r>
              <a:rPr lang="en-US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MD=MK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∙</a:t>
            </a:r>
            <a:r>
              <a:rPr lang="en-US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 ME=MB </a:t>
            </a:r>
            <a:r>
              <a:rPr lang="ru-RU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∙</a:t>
            </a:r>
            <a:r>
              <a:rPr lang="en-US" sz="20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 MA</a:t>
            </a:r>
            <a:endParaRPr lang="ru-RU" sz="2000" b="1" i="1" dirty="0">
              <a:solidFill>
                <a:srgbClr val="333399">
                  <a:lumMod val="60000"/>
                  <a:lumOff val="4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329AAE-55C2-4583-9EA0-55AD17E9DF3F}"/>
              </a:ext>
            </a:extLst>
          </p:cNvPr>
          <p:cNvSpPr/>
          <p:nvPr/>
        </p:nvSpPr>
        <p:spPr>
          <a:xfrm>
            <a:off x="1524000" y="1"/>
            <a:ext cx="914400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Теоремы о касательных и секущих: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C2CBBAE0-5D30-43B7-8E69-F09A0C03A818}"/>
              </a:ext>
            </a:extLst>
          </p:cNvPr>
          <p:cNvCxnSpPr/>
          <p:nvPr/>
        </p:nvCxnSpPr>
        <p:spPr>
          <a:xfrm>
            <a:off x="2027239" y="549275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28DF31C-F2FE-4646-96EB-6CEA44A34B3C}"/>
              </a:ext>
            </a:extLst>
          </p:cNvPr>
          <p:cNvCxnSpPr/>
          <p:nvPr/>
        </p:nvCxnSpPr>
        <p:spPr>
          <a:xfrm>
            <a:off x="2027239" y="620713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1FDF8A3-6D5C-4FE1-B46F-21C311DB1E1F}"/>
              </a:ext>
            </a:extLst>
          </p:cNvPr>
          <p:cNvSpPr/>
          <p:nvPr/>
        </p:nvSpPr>
        <p:spPr>
          <a:xfrm>
            <a:off x="2027239" y="908051"/>
            <a:ext cx="81375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Используя данные, указанные на рисунках, найдите </a:t>
            </a:r>
            <a:r>
              <a:rPr lang="en-US" sz="24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:</a:t>
            </a:r>
          </a:p>
        </p:txBody>
      </p:sp>
      <p:sp>
        <p:nvSpPr>
          <p:cNvPr id="26" name="Oval 4">
            <a:extLst>
              <a:ext uri="{FF2B5EF4-FFF2-40B4-BE49-F238E27FC236}">
                <a16:creationId xmlns:a16="http://schemas.microsoft.com/office/drawing/2014/main" id="{5C0227F2-2B1A-41DA-85D5-78D4E0650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2060576"/>
            <a:ext cx="1655763" cy="165576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Oval 5">
            <a:extLst>
              <a:ext uri="{FF2B5EF4-FFF2-40B4-BE49-F238E27FC236}">
                <a16:creationId xmlns:a16="http://schemas.microsoft.com/office/drawing/2014/main" id="{09F5242D-8796-4970-9667-C20E74587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9" y="2862264"/>
            <a:ext cx="52387" cy="523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ACF84BD4-7155-4D7C-9F76-3E75341C9A69}"/>
              </a:ext>
            </a:extLst>
          </p:cNvPr>
          <p:cNvCxnSpPr>
            <a:stCxn id="27" idx="4"/>
          </p:cNvCxnSpPr>
          <p:nvPr/>
        </p:nvCxnSpPr>
        <p:spPr>
          <a:xfrm flipV="1">
            <a:off x="3108325" y="2119314"/>
            <a:ext cx="323850" cy="795337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81B45A0A-08DC-44B0-9B0A-75985B90E9E0}"/>
              </a:ext>
            </a:extLst>
          </p:cNvPr>
          <p:cNvCxnSpPr>
            <a:stCxn id="27" idx="2"/>
          </p:cNvCxnSpPr>
          <p:nvPr/>
        </p:nvCxnSpPr>
        <p:spPr>
          <a:xfrm>
            <a:off x="3081338" y="2889250"/>
            <a:ext cx="258286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732AA736-B08C-4E84-8989-AEEF2AE252A1}"/>
              </a:ext>
            </a:extLst>
          </p:cNvPr>
          <p:cNvCxnSpPr/>
          <p:nvPr/>
        </p:nvCxnSpPr>
        <p:spPr>
          <a:xfrm>
            <a:off x="3432176" y="2119314"/>
            <a:ext cx="2232025" cy="7699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09E97720-F3E3-457D-8A1B-79DE418C7EE7}"/>
              </a:ext>
            </a:extLst>
          </p:cNvPr>
          <p:cNvSpPr/>
          <p:nvPr/>
        </p:nvSpPr>
        <p:spPr>
          <a:xfrm rot="1228373">
            <a:off x="3406776" y="2151063"/>
            <a:ext cx="112713" cy="112712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04" name="Text Box 16">
            <a:extLst>
              <a:ext uri="{FF2B5EF4-FFF2-40B4-BE49-F238E27FC236}">
                <a16:creationId xmlns:a16="http://schemas.microsoft.com/office/drawing/2014/main" id="{72D4D652-174F-4952-921C-83882217B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5" y="2798763"/>
            <a:ext cx="5032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8205" name="Text Box 16">
            <a:extLst>
              <a:ext uri="{FF2B5EF4-FFF2-40B4-BE49-F238E27FC236}">
                <a16:creationId xmlns:a16="http://schemas.microsoft.com/office/drawing/2014/main" id="{C6FB31FA-8197-4425-B17E-8725FA7D2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739" y="1790700"/>
            <a:ext cx="5032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8206" name="Text Box 16">
            <a:extLst>
              <a:ext uri="{FF2B5EF4-FFF2-40B4-BE49-F238E27FC236}">
                <a16:creationId xmlns:a16="http://schemas.microsoft.com/office/drawing/2014/main" id="{11E573FA-932E-4166-B1B3-EDC25885E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2764" y="2798763"/>
            <a:ext cx="5032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A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8207" name="Text Box 16">
            <a:extLst>
              <a:ext uri="{FF2B5EF4-FFF2-40B4-BE49-F238E27FC236}">
                <a16:creationId xmlns:a16="http://schemas.microsoft.com/office/drawing/2014/main" id="{8D2B95E9-B7AF-4C6A-A99B-A4D705D61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1" y="2813050"/>
            <a:ext cx="12223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OA=6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grpSp>
        <p:nvGrpSpPr>
          <p:cNvPr id="8208" name="Группа 4">
            <a:extLst>
              <a:ext uri="{FF2B5EF4-FFF2-40B4-BE49-F238E27FC236}">
                <a16:creationId xmlns:a16="http://schemas.microsoft.com/office/drawing/2014/main" id="{EFBBDDE0-2979-4A7D-A059-4B7687F5FB6C}"/>
              </a:ext>
            </a:extLst>
          </p:cNvPr>
          <p:cNvGrpSpPr>
            <a:grpSpLocks/>
          </p:cNvGrpSpPr>
          <p:nvPr/>
        </p:nvGrpSpPr>
        <p:grpSpPr bwMode="auto">
          <a:xfrm>
            <a:off x="6959600" y="1993901"/>
            <a:ext cx="1657350" cy="1655763"/>
            <a:chOff x="503547" y="2442592"/>
            <a:chExt cx="3744416" cy="3744416"/>
          </a:xfrm>
        </p:grpSpPr>
        <p:sp>
          <p:nvSpPr>
            <p:cNvPr id="39" name="Oval 4">
              <a:extLst>
                <a:ext uri="{FF2B5EF4-FFF2-40B4-BE49-F238E27FC236}">
                  <a16:creationId xmlns:a16="http://schemas.microsoft.com/office/drawing/2014/main" id="{E8DE7DD3-DC13-4BEA-84E0-014D54EBA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547" y="2442592"/>
              <a:ext cx="3744416" cy="3744416"/>
            </a:xfrm>
            <a:prstGeom prst="ellipse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0" name="Oval 5">
              <a:extLst>
                <a:ext uri="{FF2B5EF4-FFF2-40B4-BE49-F238E27FC236}">
                  <a16:creationId xmlns:a16="http://schemas.microsoft.com/office/drawing/2014/main" id="{C19F2713-7A70-49A2-93CB-97EAE2FC0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8369" y="4255565"/>
              <a:ext cx="114771" cy="11847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</p:grp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79C695BA-2A91-485C-89D5-750B6298B5B3}"/>
              </a:ext>
            </a:extLst>
          </p:cNvPr>
          <p:cNvCxnSpPr>
            <a:stCxn id="40" idx="7"/>
            <a:endCxn id="39" idx="7"/>
          </p:cNvCxnSpPr>
          <p:nvPr/>
        </p:nvCxnSpPr>
        <p:spPr>
          <a:xfrm flipV="1">
            <a:off x="7805739" y="2236789"/>
            <a:ext cx="568325" cy="5667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9A540100-F0D5-40B8-AEFE-105BE3BD3FD7}"/>
              </a:ext>
            </a:extLst>
          </p:cNvPr>
          <p:cNvCxnSpPr>
            <a:stCxn id="39" idx="7"/>
          </p:cNvCxnSpPr>
          <p:nvPr/>
        </p:nvCxnSpPr>
        <p:spPr>
          <a:xfrm>
            <a:off x="8374063" y="2236789"/>
            <a:ext cx="1466850" cy="1336675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F332010C-3A83-472E-BEEC-41FBFCDEFF3A}"/>
              </a:ext>
            </a:extLst>
          </p:cNvPr>
          <p:cNvCxnSpPr>
            <a:stCxn id="40" idx="2"/>
          </p:cNvCxnSpPr>
          <p:nvPr/>
        </p:nvCxnSpPr>
        <p:spPr>
          <a:xfrm>
            <a:off x="7762875" y="2822575"/>
            <a:ext cx="2078038" cy="75088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ED169A02-F402-47A1-8860-CB0AF750AAC9}"/>
              </a:ext>
            </a:extLst>
          </p:cNvPr>
          <p:cNvSpPr/>
          <p:nvPr/>
        </p:nvSpPr>
        <p:spPr>
          <a:xfrm rot="2549004">
            <a:off x="8316913" y="2252663"/>
            <a:ext cx="112712" cy="112712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13" name="Text Box 16">
            <a:extLst>
              <a:ext uri="{FF2B5EF4-FFF2-40B4-BE49-F238E27FC236}">
                <a16:creationId xmlns:a16="http://schemas.microsoft.com/office/drawing/2014/main" id="{DE679205-84F4-4C60-9F70-BB37C0432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2708275"/>
            <a:ext cx="5032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8214" name="Text Box 16">
            <a:extLst>
              <a:ext uri="{FF2B5EF4-FFF2-40B4-BE49-F238E27FC236}">
                <a16:creationId xmlns:a16="http://schemas.microsoft.com/office/drawing/2014/main" id="{3E1260A3-04B3-49E4-9DE4-C0DFB840F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614" y="1916113"/>
            <a:ext cx="5032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8215" name="Text Box 16">
            <a:extLst>
              <a:ext uri="{FF2B5EF4-FFF2-40B4-BE49-F238E27FC236}">
                <a16:creationId xmlns:a16="http://schemas.microsoft.com/office/drawing/2014/main" id="{EA582DBA-2E67-4427-8709-7A515472C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5014" y="3532189"/>
            <a:ext cx="503237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M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54" name="Дуга 53">
            <a:extLst>
              <a:ext uri="{FF2B5EF4-FFF2-40B4-BE49-F238E27FC236}">
                <a16:creationId xmlns:a16="http://schemas.microsoft.com/office/drawing/2014/main" id="{C1827F55-6BF2-4972-B896-00B961C0A8CD}"/>
              </a:ext>
            </a:extLst>
          </p:cNvPr>
          <p:cNvSpPr/>
          <p:nvPr/>
        </p:nvSpPr>
        <p:spPr>
          <a:xfrm rot="16510519">
            <a:off x="9277351" y="3306763"/>
            <a:ext cx="339725" cy="190500"/>
          </a:xfrm>
          <a:prstGeom prst="arc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17" name="Text Box 16">
            <a:extLst>
              <a:ext uri="{FF2B5EF4-FFF2-40B4-BE49-F238E27FC236}">
                <a16:creationId xmlns:a16="http://schemas.microsoft.com/office/drawing/2014/main" id="{D06503FD-1B1F-47EC-AF56-266A85B8A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2850" y="2997200"/>
            <a:ext cx="68103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i="1">
                <a:solidFill>
                  <a:srgbClr val="000000"/>
                </a:solidFill>
              </a:rPr>
              <a:t>30</a:t>
            </a:r>
            <a:r>
              <a:rPr lang="ru-RU" altLang="ru-RU" sz="1600" i="1" baseline="30000">
                <a:solidFill>
                  <a:srgbClr val="000000"/>
                </a:solidFill>
              </a:rPr>
              <a:t>0</a:t>
            </a:r>
            <a:endParaRPr lang="ru-RU" altLang="ru-RU" sz="1600">
              <a:solidFill>
                <a:srgbClr val="000000"/>
              </a:solidFill>
            </a:endParaRPr>
          </a:p>
        </p:txBody>
      </p:sp>
      <p:sp>
        <p:nvSpPr>
          <p:cNvPr id="8218" name="Text Box 16">
            <a:extLst>
              <a:ext uri="{FF2B5EF4-FFF2-40B4-BE49-F238E27FC236}">
                <a16:creationId xmlns:a16="http://schemas.microsoft.com/office/drawing/2014/main" id="{2B0BBEB3-DED8-4608-9886-AA4FDB178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9" y="2236788"/>
            <a:ext cx="5032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x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8219" name="Text Box 16">
            <a:extLst>
              <a:ext uri="{FF2B5EF4-FFF2-40B4-BE49-F238E27FC236}">
                <a16:creationId xmlns:a16="http://schemas.microsoft.com/office/drawing/2014/main" id="{79C32B50-0408-4004-AEF5-6F614EDD2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4" y="2133600"/>
            <a:ext cx="5032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x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grpSp>
        <p:nvGrpSpPr>
          <p:cNvPr id="8220" name="Группа 86">
            <a:extLst>
              <a:ext uri="{FF2B5EF4-FFF2-40B4-BE49-F238E27FC236}">
                <a16:creationId xmlns:a16="http://schemas.microsoft.com/office/drawing/2014/main" id="{D936E6ED-71BF-45BD-8A5F-8A1C4137B57B}"/>
              </a:ext>
            </a:extLst>
          </p:cNvPr>
          <p:cNvGrpSpPr>
            <a:grpSpLocks/>
          </p:cNvGrpSpPr>
          <p:nvPr/>
        </p:nvGrpSpPr>
        <p:grpSpPr bwMode="auto">
          <a:xfrm>
            <a:off x="4548189" y="4076700"/>
            <a:ext cx="3095625" cy="2305050"/>
            <a:chOff x="2987824" y="3861048"/>
            <a:chExt cx="3095526" cy="2304256"/>
          </a:xfrm>
        </p:grpSpPr>
        <p:grpSp>
          <p:nvGrpSpPr>
            <p:cNvPr id="8222" name="Группа 4">
              <a:extLst>
                <a:ext uri="{FF2B5EF4-FFF2-40B4-BE49-F238E27FC236}">
                  <a16:creationId xmlns:a16="http://schemas.microsoft.com/office/drawing/2014/main" id="{64C5C95D-1FE2-459D-B326-6B92B2310A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31022" y="4468402"/>
              <a:ext cx="1656184" cy="1656184"/>
              <a:chOff x="503547" y="2442592"/>
              <a:chExt cx="3744416" cy="3744416"/>
            </a:xfrm>
          </p:grpSpPr>
          <p:sp>
            <p:nvSpPr>
              <p:cNvPr id="66" name="Oval 4">
                <a:extLst>
                  <a:ext uri="{FF2B5EF4-FFF2-40B4-BE49-F238E27FC236}">
                    <a16:creationId xmlns:a16="http://schemas.microsoft.com/office/drawing/2014/main" id="{A0D1349A-4FE6-4C39-9262-0BF3B37DA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805" y="2443609"/>
                <a:ext cx="3746932" cy="3742172"/>
              </a:xfrm>
              <a:prstGeom prst="ellipse">
                <a:avLst/>
              </a:prstGeom>
              <a:noFill/>
              <a:ln w="38100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67" name="Oval 5">
                <a:extLst>
                  <a:ext uri="{FF2B5EF4-FFF2-40B4-BE49-F238E27FC236}">
                    <a16:creationId xmlns:a16="http://schemas.microsoft.com/office/drawing/2014/main" id="{F2DDDF32-696B-4273-898D-01F99FCCC3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8847" y="4255494"/>
                <a:ext cx="114848" cy="118402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cxnSp>
          <p:nvCxnSpPr>
            <p:cNvPr id="68" name="Прямая соединительная линия 67">
              <a:extLst>
                <a:ext uri="{FF2B5EF4-FFF2-40B4-BE49-F238E27FC236}">
                  <a16:creationId xmlns:a16="http://schemas.microsoft.com/office/drawing/2014/main" id="{88EC6E36-2D62-4574-B0A3-D3C33E2955A4}"/>
                </a:ext>
              </a:extLst>
            </p:cNvPr>
            <p:cNvCxnSpPr>
              <a:stCxn id="66" idx="3"/>
            </p:cNvCxnSpPr>
            <p:nvPr/>
          </p:nvCxnSpPr>
          <p:spPr>
            <a:xfrm flipV="1">
              <a:off x="3373565" y="4149080"/>
              <a:ext cx="2205729" cy="1732963"/>
            </a:xfrm>
            <a:prstGeom prst="line">
              <a:avLst/>
            </a:prstGeom>
            <a:ln w="28575">
              <a:gradFill>
                <a:gsLst>
                  <a:gs pos="59000">
                    <a:schemeClr val="accent2">
                      <a:lumMod val="75000"/>
                    </a:schemeClr>
                  </a:gs>
                  <a:gs pos="58000">
                    <a:srgbClr val="FF0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>
              <a:extLst>
                <a:ext uri="{FF2B5EF4-FFF2-40B4-BE49-F238E27FC236}">
                  <a16:creationId xmlns:a16="http://schemas.microsoft.com/office/drawing/2014/main" id="{408CC6A5-328E-4FC6-8794-254F2D858B3F}"/>
                </a:ext>
              </a:extLst>
            </p:cNvPr>
            <p:cNvCxnSpPr/>
            <p:nvPr/>
          </p:nvCxnSpPr>
          <p:spPr>
            <a:xfrm flipV="1">
              <a:off x="4714969" y="4149873"/>
              <a:ext cx="863572" cy="151077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25" name="Text Box 16">
              <a:extLst>
                <a:ext uri="{FF2B5EF4-FFF2-40B4-BE49-F238E27FC236}">
                  <a16:creationId xmlns:a16="http://schemas.microsoft.com/office/drawing/2014/main" id="{07642B17-9431-4BDD-87C9-4EA55F1D1D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3888" y="5157192"/>
              <a:ext cx="50323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b="1" i="1">
                  <a:solidFill>
                    <a:srgbClr val="000000"/>
                  </a:solidFill>
                  <a:latin typeface="Times New Roman Cyr" panose="02020603050405020304" pitchFamily="18" charset="0"/>
                </a:rPr>
                <a:t>O</a:t>
              </a:r>
              <a:endPara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endParaRPr>
            </a:p>
          </p:txBody>
        </p:sp>
        <p:sp>
          <p:nvSpPr>
            <p:cNvPr id="8226" name="Text Box 16">
              <a:extLst>
                <a:ext uri="{FF2B5EF4-FFF2-40B4-BE49-F238E27FC236}">
                  <a16:creationId xmlns:a16="http://schemas.microsoft.com/office/drawing/2014/main" id="{FD5BFCC8-6D7A-4DA7-AC61-302022AE0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7824" y="5765194"/>
              <a:ext cx="50323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b="1" i="1">
                  <a:solidFill>
                    <a:srgbClr val="000000"/>
                  </a:solidFill>
                  <a:latin typeface="Times New Roman Cyr" panose="02020603050405020304" pitchFamily="18" charset="0"/>
                </a:rPr>
                <a:t>C</a:t>
              </a:r>
              <a:endPara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endParaRPr>
            </a:p>
          </p:txBody>
        </p:sp>
        <p:sp>
          <p:nvSpPr>
            <p:cNvPr id="8227" name="Text Box 16">
              <a:extLst>
                <a:ext uri="{FF2B5EF4-FFF2-40B4-BE49-F238E27FC236}">
                  <a16:creationId xmlns:a16="http://schemas.microsoft.com/office/drawing/2014/main" id="{12C5585E-96A7-41CB-9A7C-38E01D4E33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992" y="5733256"/>
              <a:ext cx="50323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b="1" i="1">
                  <a:solidFill>
                    <a:srgbClr val="000000"/>
                  </a:solidFill>
                  <a:latin typeface="Times New Roman Cyr" panose="02020603050405020304" pitchFamily="18" charset="0"/>
                </a:rPr>
                <a:t>B</a:t>
              </a:r>
              <a:endPara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endParaRPr>
            </a:p>
          </p:txBody>
        </p:sp>
        <p:sp>
          <p:nvSpPr>
            <p:cNvPr id="8228" name="Text Box 16">
              <a:extLst>
                <a:ext uri="{FF2B5EF4-FFF2-40B4-BE49-F238E27FC236}">
                  <a16:creationId xmlns:a16="http://schemas.microsoft.com/office/drawing/2014/main" id="{4BB5A284-841C-47C9-B776-343E6F5274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0112" y="3861048"/>
              <a:ext cx="50323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b="1" i="1">
                  <a:solidFill>
                    <a:srgbClr val="000000"/>
                  </a:solidFill>
                  <a:latin typeface="Times New Roman Cyr" panose="02020603050405020304" pitchFamily="18" charset="0"/>
                </a:rPr>
                <a:t>A</a:t>
              </a:r>
              <a:endPara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endParaRPr>
            </a:p>
          </p:txBody>
        </p:sp>
        <p:sp>
          <p:nvSpPr>
            <p:cNvPr id="8229" name="Text Box 16">
              <a:extLst>
                <a:ext uri="{FF2B5EF4-FFF2-40B4-BE49-F238E27FC236}">
                  <a16:creationId xmlns:a16="http://schemas.microsoft.com/office/drawing/2014/main" id="{52BD877E-B2F9-45E8-B637-FBB8424311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174" y="4397042"/>
              <a:ext cx="50323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b="1" i="1">
                  <a:solidFill>
                    <a:srgbClr val="000000"/>
                  </a:solidFill>
                  <a:latin typeface="Times New Roman Cyr" panose="02020603050405020304" pitchFamily="18" charset="0"/>
                </a:rPr>
                <a:t>D</a:t>
              </a:r>
              <a:endPara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endParaRPr>
            </a:p>
          </p:txBody>
        </p:sp>
        <p:sp>
          <p:nvSpPr>
            <p:cNvPr id="8230" name="Text Box 16">
              <a:extLst>
                <a:ext uri="{FF2B5EF4-FFF2-40B4-BE49-F238E27FC236}">
                  <a16:creationId xmlns:a16="http://schemas.microsoft.com/office/drawing/2014/main" id="{F6CB74CC-0A8E-4DDC-BD32-F19A244AFD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7944" y="5157192"/>
              <a:ext cx="50323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b="1" i="1">
                  <a:solidFill>
                    <a:srgbClr val="000000"/>
                  </a:solidFill>
                  <a:latin typeface="Times New Roman Cyr" panose="02020603050405020304" pitchFamily="18" charset="0"/>
                </a:rPr>
                <a:t>x</a:t>
              </a:r>
              <a:endPara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endParaRPr>
            </a:p>
          </p:txBody>
        </p:sp>
        <p:sp>
          <p:nvSpPr>
            <p:cNvPr id="8231" name="Text Box 16">
              <a:extLst>
                <a:ext uri="{FF2B5EF4-FFF2-40B4-BE49-F238E27FC236}">
                  <a16:creationId xmlns:a16="http://schemas.microsoft.com/office/drawing/2014/main" id="{DF0FB2CD-C00C-4210-AA30-F1D53820AC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0830" y="4181018"/>
              <a:ext cx="36842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b="1" i="1">
                  <a:solidFill>
                    <a:srgbClr val="000000"/>
                  </a:solidFill>
                  <a:latin typeface="Times New Roman Cyr" panose="02020603050405020304" pitchFamily="18" charset="0"/>
                </a:rPr>
                <a:t>3</a:t>
              </a:r>
              <a:endPara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endParaRPr>
            </a:p>
          </p:txBody>
        </p:sp>
        <p:sp>
          <p:nvSpPr>
            <p:cNvPr id="8232" name="Text Box 16">
              <a:extLst>
                <a:ext uri="{FF2B5EF4-FFF2-40B4-BE49-F238E27FC236}">
                  <a16:creationId xmlns:a16="http://schemas.microsoft.com/office/drawing/2014/main" id="{F34272DE-ADF2-4A58-853D-5DBCA5EE8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5238" y="4815506"/>
              <a:ext cx="36842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b="1" i="1">
                  <a:solidFill>
                    <a:srgbClr val="000000"/>
                  </a:solidFill>
                  <a:latin typeface="Times New Roman Cyr" panose="02020603050405020304" pitchFamily="18" charset="0"/>
                </a:rPr>
                <a:t>6</a:t>
              </a:r>
              <a:endPara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8815B09-6345-423F-8845-48CE26E867A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58834" y="2348880"/>
            <a:ext cx="656846" cy="40197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>
                <a:noFill/>
                <a:latin typeface="Arial" charset="0"/>
              </a:rPr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D1409E6-8F90-4FBF-B376-3940DC1AB78B}"/>
              </a:ext>
            </a:extLst>
          </p:cNvPr>
          <p:cNvSpPr/>
          <p:nvPr/>
        </p:nvSpPr>
        <p:spPr>
          <a:xfrm>
            <a:off x="1524000" y="1"/>
            <a:ext cx="914400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Углы, связанные с окружностью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1357BBCF-D8B6-4A3B-B6B5-788D09505909}"/>
              </a:ext>
            </a:extLst>
          </p:cNvPr>
          <p:cNvCxnSpPr/>
          <p:nvPr/>
        </p:nvCxnSpPr>
        <p:spPr>
          <a:xfrm>
            <a:off x="2027239" y="549275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1D3AC42-E11C-4E66-80FA-1072DEF6E388}"/>
              </a:ext>
            </a:extLst>
          </p:cNvPr>
          <p:cNvCxnSpPr/>
          <p:nvPr/>
        </p:nvCxnSpPr>
        <p:spPr>
          <a:xfrm>
            <a:off x="2027239" y="620713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EBA3D9F-4D4F-4C2B-A448-1536AE25EF92}"/>
              </a:ext>
            </a:extLst>
          </p:cNvPr>
          <p:cNvSpPr/>
          <p:nvPr/>
        </p:nvSpPr>
        <p:spPr>
          <a:xfrm>
            <a:off x="2027239" y="908050"/>
            <a:ext cx="8137525" cy="4478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Вписанный угол измеряется половиной дуги, на которую он опирается.</a:t>
            </a: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Вписанный угол, опирающийся на диаметр, прямой.</a:t>
            </a: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Центральный угол измеряется дугой, на которую он опирается.</a:t>
            </a: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Угол  с вершиной внутри круга измеряется полу суммой двух дуг, заключённых между его сторонами  и их продолжениями.</a:t>
            </a: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Угол с вершиной вне круга, образованный двумя секущими, измеряется полу разностью  двух дуг, заключенных между его сторонами.</a:t>
            </a: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Угол, образованный касательной и хордой, измеряется половиной дуги, заключённой между его сторонами.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2A4F65-CBC8-4BD1-B74E-6D127326EB74}"/>
              </a:ext>
            </a:extLst>
          </p:cNvPr>
          <p:cNvSpPr/>
          <p:nvPr/>
        </p:nvSpPr>
        <p:spPr>
          <a:xfrm>
            <a:off x="1524000" y="1"/>
            <a:ext cx="914400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Углы, связанные с окружностью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7C61AEE-6F69-4748-9983-4CC40AC23162}"/>
              </a:ext>
            </a:extLst>
          </p:cNvPr>
          <p:cNvCxnSpPr/>
          <p:nvPr/>
        </p:nvCxnSpPr>
        <p:spPr>
          <a:xfrm>
            <a:off x="2027239" y="549275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6ACFA11-C1A9-4ABE-BC36-5C83357D2996}"/>
              </a:ext>
            </a:extLst>
          </p:cNvPr>
          <p:cNvCxnSpPr/>
          <p:nvPr/>
        </p:nvCxnSpPr>
        <p:spPr>
          <a:xfrm>
            <a:off x="2027239" y="620713"/>
            <a:ext cx="813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6AF1432-4C0C-49BA-ACE8-BFFFCB09E1CB}"/>
              </a:ext>
            </a:extLst>
          </p:cNvPr>
          <p:cNvSpPr/>
          <p:nvPr/>
        </p:nvSpPr>
        <p:spPr>
          <a:xfrm>
            <a:off x="2027239" y="908051"/>
            <a:ext cx="81375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Найдите </a:t>
            </a:r>
            <a:r>
              <a:rPr lang="en-US" sz="24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i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, используя данные, указанные на рисунках</a:t>
            </a:r>
            <a:r>
              <a:rPr lang="ru-RU" sz="2000" b="1" dirty="0">
                <a:solidFill>
                  <a:srgbClr val="333399">
                    <a:lumMod val="60000"/>
                    <a:lumOff val="40000"/>
                  </a:srgbClr>
                </a:solidFill>
                <a:latin typeface="Arial" charset="0"/>
              </a:rPr>
              <a:t>:</a:t>
            </a:r>
          </a:p>
        </p:txBody>
      </p:sp>
      <p:sp>
        <p:nvSpPr>
          <p:cNvPr id="10246" name="Text Box 16">
            <a:extLst>
              <a:ext uri="{FF2B5EF4-FFF2-40B4-BE49-F238E27FC236}">
                <a16:creationId xmlns:a16="http://schemas.microsoft.com/office/drawing/2014/main" id="{7343D5C6-B8BA-42DD-826D-C135E8A10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0" y="2241550"/>
            <a:ext cx="5032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grpSp>
        <p:nvGrpSpPr>
          <p:cNvPr id="10247" name="Группа 4">
            <a:extLst>
              <a:ext uri="{FF2B5EF4-FFF2-40B4-BE49-F238E27FC236}">
                <a16:creationId xmlns:a16="http://schemas.microsoft.com/office/drawing/2014/main" id="{31688CF9-2B89-45E9-9AF3-103CD3B8B0B2}"/>
              </a:ext>
            </a:extLst>
          </p:cNvPr>
          <p:cNvGrpSpPr>
            <a:grpSpLocks/>
          </p:cNvGrpSpPr>
          <p:nvPr/>
        </p:nvGrpSpPr>
        <p:grpSpPr bwMode="auto">
          <a:xfrm>
            <a:off x="2206626" y="2600325"/>
            <a:ext cx="1655763" cy="1657350"/>
            <a:chOff x="503547" y="2442592"/>
            <a:chExt cx="3744416" cy="3744416"/>
          </a:xfrm>
        </p:grpSpPr>
        <p:sp>
          <p:nvSpPr>
            <p:cNvPr id="26" name="Oval 4">
              <a:extLst>
                <a:ext uri="{FF2B5EF4-FFF2-40B4-BE49-F238E27FC236}">
                  <a16:creationId xmlns:a16="http://schemas.microsoft.com/office/drawing/2014/main" id="{5F7CC689-B7F8-408C-AF79-8471E2DF6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547" y="2442592"/>
              <a:ext cx="3744416" cy="3744416"/>
            </a:xfrm>
            <a:prstGeom prst="ellipse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" name="Oval 5">
              <a:extLst>
                <a:ext uri="{FF2B5EF4-FFF2-40B4-BE49-F238E27FC236}">
                  <a16:creationId xmlns:a16="http://schemas.microsoft.com/office/drawing/2014/main" id="{13BD978E-A9CC-4D03-9A33-4CCCAC383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520" y="4257414"/>
              <a:ext cx="118470" cy="11477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</p:grp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743420E2-207F-4E45-B8E2-E52B38DC859E}"/>
              </a:ext>
            </a:extLst>
          </p:cNvPr>
          <p:cNvCxnSpPr>
            <a:stCxn id="26" idx="4"/>
          </p:cNvCxnSpPr>
          <p:nvPr/>
        </p:nvCxnSpPr>
        <p:spPr>
          <a:xfrm flipV="1">
            <a:off x="3035301" y="2600325"/>
            <a:ext cx="4763" cy="165735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9" name="Text Box 16">
            <a:extLst>
              <a:ext uri="{FF2B5EF4-FFF2-40B4-BE49-F238E27FC236}">
                <a16:creationId xmlns:a16="http://schemas.microsoft.com/office/drawing/2014/main" id="{CFDDA0F3-8963-4BAF-A68D-732D6E55E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3338513"/>
            <a:ext cx="5032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10250" name="Text Box 16">
            <a:extLst>
              <a:ext uri="{FF2B5EF4-FFF2-40B4-BE49-F238E27FC236}">
                <a16:creationId xmlns:a16="http://schemas.microsoft.com/office/drawing/2014/main" id="{7914C4F5-D524-4CA0-8DD4-A8DB5260E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3784600"/>
            <a:ext cx="5032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A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54" name="Дуга 53">
            <a:extLst>
              <a:ext uri="{FF2B5EF4-FFF2-40B4-BE49-F238E27FC236}">
                <a16:creationId xmlns:a16="http://schemas.microsoft.com/office/drawing/2014/main" id="{CB3244A1-E13A-45B3-90FB-4C54EBF4FA9A}"/>
              </a:ext>
            </a:extLst>
          </p:cNvPr>
          <p:cNvSpPr/>
          <p:nvPr/>
        </p:nvSpPr>
        <p:spPr>
          <a:xfrm rot="8107086">
            <a:off x="2894014" y="2560639"/>
            <a:ext cx="261937" cy="276225"/>
          </a:xfrm>
          <a:prstGeom prst="arc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52" name="Text Box 16">
            <a:extLst>
              <a:ext uri="{FF2B5EF4-FFF2-40B4-BE49-F238E27FC236}">
                <a16:creationId xmlns:a16="http://schemas.microsoft.com/office/drawing/2014/main" id="{F01CF0A0-6C09-4FA6-A380-6F3800974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4073525"/>
            <a:ext cx="2921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x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EB3A652B-E2C0-4248-9337-923F0C78F4FB}"/>
              </a:ext>
            </a:extLst>
          </p:cNvPr>
          <p:cNvCxnSpPr>
            <a:stCxn id="26" idx="5"/>
            <a:endCxn id="26" idx="0"/>
          </p:cNvCxnSpPr>
          <p:nvPr/>
        </p:nvCxnSpPr>
        <p:spPr>
          <a:xfrm flipH="1" flipV="1">
            <a:off x="3035300" y="2600326"/>
            <a:ext cx="585788" cy="1414463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0DD8E68B-E42E-4057-9EEA-7D3B6597277D}"/>
              </a:ext>
            </a:extLst>
          </p:cNvPr>
          <p:cNvCxnSpPr>
            <a:endCxn id="26" idx="0"/>
          </p:cNvCxnSpPr>
          <p:nvPr/>
        </p:nvCxnSpPr>
        <p:spPr>
          <a:xfrm flipV="1">
            <a:off x="2351088" y="2600325"/>
            <a:ext cx="684212" cy="129698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 Box 16">
            <a:extLst>
              <a:ext uri="{FF2B5EF4-FFF2-40B4-BE49-F238E27FC236}">
                <a16:creationId xmlns:a16="http://schemas.microsoft.com/office/drawing/2014/main" id="{6FD019AE-4B76-4A85-8922-B044B554D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3824289"/>
            <a:ext cx="503238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С</a:t>
            </a:r>
          </a:p>
        </p:txBody>
      </p:sp>
      <p:sp>
        <p:nvSpPr>
          <p:cNvPr id="10256" name="Text Box 16">
            <a:extLst>
              <a:ext uri="{FF2B5EF4-FFF2-40B4-BE49-F238E27FC236}">
                <a16:creationId xmlns:a16="http://schemas.microsoft.com/office/drawing/2014/main" id="{57F08BC3-AF4A-4C78-9F8E-AF37DC0A7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8289" y="4216400"/>
            <a:ext cx="5032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D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10257" name="Text Box 16">
            <a:extLst>
              <a:ext uri="{FF2B5EF4-FFF2-40B4-BE49-F238E27FC236}">
                <a16:creationId xmlns:a16="http://schemas.microsoft.com/office/drawing/2014/main" id="{3FF7B55E-AC6E-4C40-A0D2-B25D58F66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2457450"/>
            <a:ext cx="68103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1600" i="1">
                <a:solidFill>
                  <a:srgbClr val="000000"/>
                </a:solidFill>
              </a:rPr>
              <a:t>96</a:t>
            </a:r>
            <a:r>
              <a:rPr lang="ru-RU" altLang="ru-RU" sz="1400" i="1" baseline="30000">
                <a:solidFill>
                  <a:srgbClr val="000000"/>
                </a:solidFill>
              </a:rPr>
              <a:t>0</a:t>
            </a:r>
            <a:endParaRPr lang="ru-RU" altLang="ru-RU" sz="1600">
              <a:solidFill>
                <a:srgbClr val="000000"/>
              </a:solidFill>
            </a:endParaRPr>
          </a:p>
        </p:txBody>
      </p:sp>
      <p:sp>
        <p:nvSpPr>
          <p:cNvPr id="10258" name="Text Box 16">
            <a:extLst>
              <a:ext uri="{FF2B5EF4-FFF2-40B4-BE49-F238E27FC236}">
                <a16:creationId xmlns:a16="http://schemas.microsoft.com/office/drawing/2014/main" id="{C01E6015-E53F-4715-BF23-B73F4C97C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25" y="2241550"/>
            <a:ext cx="5032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grpSp>
        <p:nvGrpSpPr>
          <p:cNvPr id="10259" name="Группа 4">
            <a:extLst>
              <a:ext uri="{FF2B5EF4-FFF2-40B4-BE49-F238E27FC236}">
                <a16:creationId xmlns:a16="http://schemas.microsoft.com/office/drawing/2014/main" id="{55CD099F-525B-4E1E-9805-E2F8DC7CA536}"/>
              </a:ext>
            </a:extLst>
          </p:cNvPr>
          <p:cNvGrpSpPr>
            <a:grpSpLocks/>
          </p:cNvGrpSpPr>
          <p:nvPr/>
        </p:nvGrpSpPr>
        <p:grpSpPr bwMode="auto">
          <a:xfrm>
            <a:off x="5230813" y="2600325"/>
            <a:ext cx="1657350" cy="1657350"/>
            <a:chOff x="503547" y="2442592"/>
            <a:chExt cx="3744416" cy="3744416"/>
          </a:xfrm>
        </p:grpSpPr>
        <p:sp>
          <p:nvSpPr>
            <p:cNvPr id="134" name="Oval 4">
              <a:extLst>
                <a:ext uri="{FF2B5EF4-FFF2-40B4-BE49-F238E27FC236}">
                  <a16:creationId xmlns:a16="http://schemas.microsoft.com/office/drawing/2014/main" id="{CC9C980E-1597-468D-8981-DBDB4A489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547" y="2442592"/>
              <a:ext cx="3744416" cy="3744416"/>
            </a:xfrm>
            <a:prstGeom prst="ellipse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" name="Oval 5">
              <a:extLst>
                <a:ext uri="{FF2B5EF4-FFF2-40B4-BE49-F238E27FC236}">
                  <a16:creationId xmlns:a16="http://schemas.microsoft.com/office/drawing/2014/main" id="{553F21FC-7DAB-4F2E-BB98-914C5E3F2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8369" y="4257414"/>
              <a:ext cx="114771" cy="11477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</p:grpSp>
      <p:cxnSp>
        <p:nvCxnSpPr>
          <p:cNvPr id="124" name="Прямая соединительная линия 123">
            <a:extLst>
              <a:ext uri="{FF2B5EF4-FFF2-40B4-BE49-F238E27FC236}">
                <a16:creationId xmlns:a16="http://schemas.microsoft.com/office/drawing/2014/main" id="{16ACF20C-5990-49DB-853B-1E59A54D1D4B}"/>
              </a:ext>
            </a:extLst>
          </p:cNvPr>
          <p:cNvCxnSpPr>
            <a:stCxn id="134" idx="4"/>
          </p:cNvCxnSpPr>
          <p:nvPr/>
        </p:nvCxnSpPr>
        <p:spPr>
          <a:xfrm flipV="1">
            <a:off x="6059488" y="2600325"/>
            <a:ext cx="4762" cy="165735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1" name="Text Box 16">
            <a:extLst>
              <a:ext uri="{FF2B5EF4-FFF2-40B4-BE49-F238E27FC236}">
                <a16:creationId xmlns:a16="http://schemas.microsoft.com/office/drawing/2014/main" id="{B3F633A9-CD85-4ABA-8274-C29DB9294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4221163"/>
            <a:ext cx="5032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A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127" name="Дуга 126">
            <a:extLst>
              <a:ext uri="{FF2B5EF4-FFF2-40B4-BE49-F238E27FC236}">
                <a16:creationId xmlns:a16="http://schemas.microsoft.com/office/drawing/2014/main" id="{7CE136BA-529B-422F-B760-F67F31F5505D}"/>
              </a:ext>
            </a:extLst>
          </p:cNvPr>
          <p:cNvSpPr/>
          <p:nvPr/>
        </p:nvSpPr>
        <p:spPr>
          <a:xfrm rot="7446378">
            <a:off x="6022976" y="2674939"/>
            <a:ext cx="150813" cy="153987"/>
          </a:xfrm>
          <a:prstGeom prst="arc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63" name="Text Box 16">
            <a:extLst>
              <a:ext uri="{FF2B5EF4-FFF2-40B4-BE49-F238E27FC236}">
                <a16:creationId xmlns:a16="http://schemas.microsoft.com/office/drawing/2014/main" id="{E592F485-1BB0-4CB9-9CED-CD5EEBBA0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063" y="2420938"/>
            <a:ext cx="2921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x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cxnSp>
        <p:nvCxnSpPr>
          <p:cNvPr id="129" name="Прямая соединительная линия 128">
            <a:extLst>
              <a:ext uri="{FF2B5EF4-FFF2-40B4-BE49-F238E27FC236}">
                <a16:creationId xmlns:a16="http://schemas.microsoft.com/office/drawing/2014/main" id="{9E58C9FE-5389-4026-87B1-117EC74D566B}"/>
              </a:ext>
            </a:extLst>
          </p:cNvPr>
          <p:cNvCxnSpPr>
            <a:endCxn id="134" idx="0"/>
          </p:cNvCxnSpPr>
          <p:nvPr/>
        </p:nvCxnSpPr>
        <p:spPr>
          <a:xfrm flipH="1" flipV="1">
            <a:off x="6059489" y="2600325"/>
            <a:ext cx="695325" cy="129698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5" name="Text Box 16">
            <a:extLst>
              <a:ext uri="{FF2B5EF4-FFF2-40B4-BE49-F238E27FC236}">
                <a16:creationId xmlns:a16="http://schemas.microsoft.com/office/drawing/2014/main" id="{E8F8B695-F34E-494A-961F-E26AD8CBA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289" y="3789363"/>
            <a:ext cx="5032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С</a:t>
            </a:r>
          </a:p>
        </p:txBody>
      </p:sp>
      <p:sp>
        <p:nvSpPr>
          <p:cNvPr id="10266" name="Text Box 16">
            <a:extLst>
              <a:ext uri="{FF2B5EF4-FFF2-40B4-BE49-F238E27FC236}">
                <a16:creationId xmlns:a16="http://schemas.microsoft.com/office/drawing/2014/main" id="{698A9306-A3CD-4546-BFFB-A0492F387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814" y="2997201"/>
            <a:ext cx="68103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1100" i="1">
                <a:solidFill>
                  <a:srgbClr val="000000"/>
                </a:solidFill>
              </a:rPr>
              <a:t>40</a:t>
            </a:r>
            <a:r>
              <a:rPr lang="ru-RU" altLang="ru-RU" sz="1200" i="1" baseline="30000">
                <a:solidFill>
                  <a:srgbClr val="000000"/>
                </a:solidFill>
              </a:rPr>
              <a:t>0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0267" name="Text Box 16">
            <a:extLst>
              <a:ext uri="{FF2B5EF4-FFF2-40B4-BE49-F238E27FC236}">
                <a16:creationId xmlns:a16="http://schemas.microsoft.com/office/drawing/2014/main" id="{A0516F03-A843-4375-8E63-7646E9342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75" y="2241550"/>
            <a:ext cx="5032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B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grpSp>
        <p:nvGrpSpPr>
          <p:cNvPr id="10268" name="Группа 4">
            <a:extLst>
              <a:ext uri="{FF2B5EF4-FFF2-40B4-BE49-F238E27FC236}">
                <a16:creationId xmlns:a16="http://schemas.microsoft.com/office/drawing/2014/main" id="{0B91FD75-B2B5-416D-8D66-C03895CD39EE}"/>
              </a:ext>
            </a:extLst>
          </p:cNvPr>
          <p:cNvGrpSpPr>
            <a:grpSpLocks/>
          </p:cNvGrpSpPr>
          <p:nvPr/>
        </p:nvGrpSpPr>
        <p:grpSpPr bwMode="auto">
          <a:xfrm>
            <a:off x="8183563" y="2600325"/>
            <a:ext cx="1657350" cy="1657350"/>
            <a:chOff x="503547" y="2442592"/>
            <a:chExt cx="3744416" cy="3744416"/>
          </a:xfrm>
        </p:grpSpPr>
        <p:sp>
          <p:nvSpPr>
            <p:cNvPr id="150" name="Oval 4">
              <a:extLst>
                <a:ext uri="{FF2B5EF4-FFF2-40B4-BE49-F238E27FC236}">
                  <a16:creationId xmlns:a16="http://schemas.microsoft.com/office/drawing/2014/main" id="{E18947CE-2802-4BF1-B873-741F9E7E1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547" y="2442592"/>
              <a:ext cx="3744416" cy="3744416"/>
            </a:xfrm>
            <a:prstGeom prst="ellipse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51" name="Oval 5">
              <a:extLst>
                <a:ext uri="{FF2B5EF4-FFF2-40B4-BE49-F238E27FC236}">
                  <a16:creationId xmlns:a16="http://schemas.microsoft.com/office/drawing/2014/main" id="{808F4C09-B080-48CE-B953-0C44E8C70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8369" y="4257414"/>
              <a:ext cx="114771" cy="11477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</p:grpSp>
      <p:cxnSp>
        <p:nvCxnSpPr>
          <p:cNvPr id="140" name="Прямая соединительная линия 139">
            <a:extLst>
              <a:ext uri="{FF2B5EF4-FFF2-40B4-BE49-F238E27FC236}">
                <a16:creationId xmlns:a16="http://schemas.microsoft.com/office/drawing/2014/main" id="{528A0889-3EE5-4D3A-8C7A-A4691882170F}"/>
              </a:ext>
            </a:extLst>
          </p:cNvPr>
          <p:cNvCxnSpPr>
            <a:stCxn id="150" idx="4"/>
          </p:cNvCxnSpPr>
          <p:nvPr/>
        </p:nvCxnSpPr>
        <p:spPr>
          <a:xfrm flipV="1">
            <a:off x="9012238" y="2600325"/>
            <a:ext cx="4762" cy="165735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0" name="Text Box 16">
            <a:extLst>
              <a:ext uri="{FF2B5EF4-FFF2-40B4-BE49-F238E27FC236}">
                <a16:creationId xmlns:a16="http://schemas.microsoft.com/office/drawing/2014/main" id="{2D6FB7DC-F7D8-4F3A-93C2-35227261F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7314" y="3338513"/>
            <a:ext cx="5032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10271" name="Text Box 16">
            <a:extLst>
              <a:ext uri="{FF2B5EF4-FFF2-40B4-BE49-F238E27FC236}">
                <a16:creationId xmlns:a16="http://schemas.microsoft.com/office/drawing/2014/main" id="{1F36F030-F115-4CB3-AC6E-D58A7813F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6375" y="3254375"/>
            <a:ext cx="5032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A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143" name="Дуга 142">
            <a:extLst>
              <a:ext uri="{FF2B5EF4-FFF2-40B4-BE49-F238E27FC236}">
                <a16:creationId xmlns:a16="http://schemas.microsoft.com/office/drawing/2014/main" id="{BC4B7055-A8FC-487A-A7E2-8E5789B364EF}"/>
              </a:ext>
            </a:extLst>
          </p:cNvPr>
          <p:cNvSpPr/>
          <p:nvPr/>
        </p:nvSpPr>
        <p:spPr>
          <a:xfrm rot="9803853">
            <a:off x="8875714" y="2638425"/>
            <a:ext cx="104775" cy="127000"/>
          </a:xfrm>
          <a:prstGeom prst="arc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45" name="Прямая соединительная линия 144">
            <a:extLst>
              <a:ext uri="{FF2B5EF4-FFF2-40B4-BE49-F238E27FC236}">
                <a16:creationId xmlns:a16="http://schemas.microsoft.com/office/drawing/2014/main" id="{33F34E4A-1F7F-4C0B-91C5-4C7EDDEFCAA1}"/>
              </a:ext>
            </a:extLst>
          </p:cNvPr>
          <p:cNvCxnSpPr>
            <a:endCxn id="150" idx="0"/>
          </p:cNvCxnSpPr>
          <p:nvPr/>
        </p:nvCxnSpPr>
        <p:spPr>
          <a:xfrm flipV="1">
            <a:off x="8474076" y="2600325"/>
            <a:ext cx="538163" cy="14732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>
            <a:extLst>
              <a:ext uri="{FF2B5EF4-FFF2-40B4-BE49-F238E27FC236}">
                <a16:creationId xmlns:a16="http://schemas.microsoft.com/office/drawing/2014/main" id="{CA241215-9F3E-4FA4-8596-C9607F1D0B2A}"/>
              </a:ext>
            </a:extLst>
          </p:cNvPr>
          <p:cNvCxnSpPr>
            <a:stCxn id="150" idx="2"/>
            <a:endCxn id="150" idx="0"/>
          </p:cNvCxnSpPr>
          <p:nvPr/>
        </p:nvCxnSpPr>
        <p:spPr>
          <a:xfrm flipV="1">
            <a:off x="8183564" y="2600326"/>
            <a:ext cx="828675" cy="828675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5" name="Text Box 16">
            <a:extLst>
              <a:ext uri="{FF2B5EF4-FFF2-40B4-BE49-F238E27FC236}">
                <a16:creationId xmlns:a16="http://schemas.microsoft.com/office/drawing/2014/main" id="{AE9FE980-1DB2-45FE-AD82-513DE6ACE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4289" y="4181475"/>
            <a:ext cx="5032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С</a:t>
            </a:r>
          </a:p>
        </p:txBody>
      </p:sp>
      <p:sp>
        <p:nvSpPr>
          <p:cNvPr id="10276" name="Text Box 16">
            <a:extLst>
              <a:ext uri="{FF2B5EF4-FFF2-40B4-BE49-F238E27FC236}">
                <a16:creationId xmlns:a16="http://schemas.microsoft.com/office/drawing/2014/main" id="{11EF8DBD-5C3F-4CE8-9C28-79916864E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5151" y="3965575"/>
            <a:ext cx="2889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D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10277" name="Text Box 16">
            <a:extLst>
              <a:ext uri="{FF2B5EF4-FFF2-40B4-BE49-F238E27FC236}">
                <a16:creationId xmlns:a16="http://schemas.microsoft.com/office/drawing/2014/main" id="{58DFF55A-D6F7-48F9-9090-622B2FB39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150" y="4241801"/>
            <a:ext cx="6810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1600" i="1">
                <a:solidFill>
                  <a:srgbClr val="000000"/>
                </a:solidFill>
              </a:rPr>
              <a:t>38</a:t>
            </a:r>
            <a:r>
              <a:rPr lang="ru-RU" altLang="ru-RU" sz="1600" i="1" baseline="30000">
                <a:solidFill>
                  <a:srgbClr val="000000"/>
                </a:solidFill>
              </a:rPr>
              <a:t>0</a:t>
            </a:r>
            <a:endParaRPr lang="ru-RU" altLang="ru-RU" sz="1600">
              <a:solidFill>
                <a:srgbClr val="000000"/>
              </a:solidFill>
            </a:endParaRPr>
          </a:p>
        </p:txBody>
      </p:sp>
      <p:sp>
        <p:nvSpPr>
          <p:cNvPr id="10278" name="Text Box 16">
            <a:extLst>
              <a:ext uri="{FF2B5EF4-FFF2-40B4-BE49-F238E27FC236}">
                <a16:creationId xmlns:a16="http://schemas.microsoft.com/office/drawing/2014/main" id="{5542BED2-C34D-441F-8A26-B64296723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8" y="2884488"/>
            <a:ext cx="2921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x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  <p:sp>
        <p:nvSpPr>
          <p:cNvPr id="10279" name="Text Box 16">
            <a:extLst>
              <a:ext uri="{FF2B5EF4-FFF2-40B4-BE49-F238E27FC236}">
                <a16:creationId xmlns:a16="http://schemas.microsoft.com/office/drawing/2014/main" id="{3E1A3C17-0CFA-4920-977F-E9928DE20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4564" y="3316288"/>
            <a:ext cx="5032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b="1" i="1">
                <a:solidFill>
                  <a:srgbClr val="000000"/>
                </a:solidFill>
                <a:latin typeface="Times New Roman Cyr" panose="02020603050405020304" pitchFamily="18" charset="0"/>
              </a:rPr>
              <a:t>O</a:t>
            </a:r>
            <a:endParaRPr lang="ru-RU" altLang="ru-RU" sz="2000" b="1" i="1">
              <a:solidFill>
                <a:srgbClr val="000000"/>
              </a:solidFill>
              <a:latin typeface="Times New Roman Cyr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459</Words>
  <Application>Microsoft Office PowerPoint</Application>
  <PresentationFormat>Широкоэкранный</PresentationFormat>
  <Paragraphs>108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Times New Roman Cyr</vt:lpstr>
      <vt:lpstr>Тема Office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aonmaestro</dc:creator>
  <cp:lastModifiedBy>aonmaestro</cp:lastModifiedBy>
  <cp:revision>14</cp:revision>
  <dcterms:created xsi:type="dcterms:W3CDTF">2024-12-01T18:11:13Z</dcterms:created>
  <dcterms:modified xsi:type="dcterms:W3CDTF">2024-12-01T19:51:54Z</dcterms:modified>
</cp:coreProperties>
</file>